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41" r:id="rId3"/>
    <p:sldId id="349" r:id="rId4"/>
    <p:sldId id="350" r:id="rId5"/>
    <p:sldId id="259" r:id="rId6"/>
    <p:sldId id="299" r:id="rId7"/>
    <p:sldId id="342" r:id="rId8"/>
    <p:sldId id="351" r:id="rId9"/>
    <p:sldId id="352" r:id="rId10"/>
    <p:sldId id="301" r:id="rId11"/>
    <p:sldId id="311" r:id="rId12"/>
    <p:sldId id="303" r:id="rId13"/>
    <p:sldId id="304" r:id="rId14"/>
    <p:sldId id="305" r:id="rId15"/>
    <p:sldId id="306" r:id="rId16"/>
    <p:sldId id="308" r:id="rId17"/>
    <p:sldId id="309" r:id="rId18"/>
    <p:sldId id="268" r:id="rId19"/>
    <p:sldId id="257" r:id="rId20"/>
    <p:sldId id="343" r:id="rId21"/>
    <p:sldId id="344" r:id="rId22"/>
    <p:sldId id="347" r:id="rId23"/>
    <p:sldId id="348" r:id="rId24"/>
    <p:sldId id="345" r:id="rId25"/>
    <p:sldId id="261" r:id="rId26"/>
    <p:sldId id="346" r:id="rId27"/>
    <p:sldId id="262" r:id="rId28"/>
    <p:sldId id="263" r:id="rId29"/>
    <p:sldId id="264" r:id="rId30"/>
    <p:sldId id="353" r:id="rId31"/>
    <p:sldId id="360" r:id="rId32"/>
    <p:sldId id="354" r:id="rId33"/>
    <p:sldId id="355" r:id="rId34"/>
    <p:sldId id="356" r:id="rId35"/>
    <p:sldId id="357" r:id="rId36"/>
    <p:sldId id="269" r:id="rId37"/>
    <p:sldId id="270" r:id="rId38"/>
    <p:sldId id="271" r:id="rId39"/>
    <p:sldId id="276" r:id="rId40"/>
    <p:sldId id="277" r:id="rId41"/>
    <p:sldId id="280" r:id="rId42"/>
    <p:sldId id="279" r:id="rId43"/>
    <p:sldId id="274" r:id="rId44"/>
    <p:sldId id="281" r:id="rId45"/>
    <p:sldId id="287" r:id="rId46"/>
    <p:sldId id="292" r:id="rId47"/>
    <p:sldId id="275" r:id="rId48"/>
    <p:sldId id="358" r:id="rId49"/>
    <p:sldId id="296" r:id="rId50"/>
    <p:sldId id="298" r:id="rId51"/>
    <p:sldId id="29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60"/>
  </p:normalViewPr>
  <p:slideViewPr>
    <p:cSldViewPr snapToGrid="0">
      <p:cViewPr varScale="1">
        <p:scale>
          <a:sx n="104" d="100"/>
          <a:sy n="104" d="100"/>
        </p:scale>
        <p:origin x="25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DFD8F-726E-4ECA-9448-9E6A5285FD16}" type="datetimeFigureOut">
              <a:rPr lang="en-US" smtClean="0"/>
              <a:t>10/3/2019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4BBC8-A598-4BD8-8F45-F1B6F79A9354}" type="slidenum">
              <a:rPr lang="en-US" smtClean="0"/>
              <a:t>‹#›</a:t>
            </a:fld>
            <a:endParaRPr lang="en-US"/>
          </a:p>
        </p:txBody>
      </p:sp>
    </p:spTree>
    <p:extLst>
      <p:ext uri="{BB962C8B-B14F-4D97-AF65-F5344CB8AC3E}">
        <p14:creationId xmlns:p14="http://schemas.microsoft.com/office/powerpoint/2010/main" val="1306547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osterbio.com/protocol-and-troubleshooting/elisa-principl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rgenome.org/facts/what-is-pcr-polymerase-chain-reac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ayoclinic.org/tests-procedures/mri/about/pac-20384768"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PTSD definition from Speer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mTBI definition from Carlson</a:t>
            </a:r>
            <a:r>
              <a:rPr lang="en-US" baseline="0" dirty="0"/>
              <a:t> and emedicine.medscape.com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AD definition from Mohamed and </a:t>
            </a:r>
            <a:r>
              <a:rPr lang="en-US" baseline="0" dirty="0" err="1"/>
              <a:t>Dolek</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2</a:t>
            </a:fld>
            <a:endParaRPr lang="en-US"/>
          </a:p>
        </p:txBody>
      </p:sp>
    </p:spTree>
    <p:extLst>
      <p:ext uri="{BB962C8B-B14F-4D97-AF65-F5344CB8AC3E}">
        <p14:creationId xmlns:p14="http://schemas.microsoft.com/office/powerpoint/2010/main" val="430186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Regions with significantly elevated [</a:t>
            </a:r>
            <a:r>
              <a:rPr lang="en-US" baseline="0" dirty="0"/>
              <a:t>18F]-AV45 referenced</a:t>
            </a:r>
            <a:r>
              <a:rPr lang="en-US" dirty="0"/>
              <a:t> standard uptake values</a:t>
            </a:r>
            <a:r>
              <a:rPr lang="en-US" baseline="0" dirty="0"/>
              <a:t> (SUVR &gt;1.1); red to yellow = significant increase, blue to green = significant decrease *more yellow = lower p value, most yellow in TBI_PTSD and PTSD groups</a:t>
            </a:r>
          </a:p>
          <a:p>
            <a:r>
              <a:rPr lang="en-US" baseline="0" dirty="0"/>
              <a:t>TBI_PTSD group increased SUVR in white matter</a:t>
            </a:r>
          </a:p>
          <a:p>
            <a:r>
              <a:rPr lang="en-US" baseline="0" dirty="0"/>
              <a:t>PTSD group increased SUVR globally</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12</a:t>
            </a:fld>
            <a:endParaRPr lang="en-US"/>
          </a:p>
        </p:txBody>
      </p:sp>
    </p:spTree>
    <p:extLst>
      <p:ext uri="{BB962C8B-B14F-4D97-AF65-F5344CB8AC3E}">
        <p14:creationId xmlns:p14="http://schemas.microsoft.com/office/powerpoint/2010/main" val="4093252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a:t>
            </a:r>
            <a:r>
              <a:rPr lang="en-US" baseline="0" dirty="0"/>
              <a:t> </a:t>
            </a:r>
            <a:r>
              <a:rPr lang="en-US" dirty="0"/>
              <a:t>of [</a:t>
            </a:r>
            <a:r>
              <a:rPr lang="en-US" baseline="30000" dirty="0"/>
              <a:t>18</a:t>
            </a:r>
            <a:r>
              <a:rPr lang="en-US" baseline="0" dirty="0"/>
              <a:t>F]-AV45 between healthy and clinical groups</a:t>
            </a:r>
          </a:p>
          <a:p>
            <a:pPr marL="228600" indent="-228600">
              <a:buAutoNum type="alphaUcParenR"/>
            </a:pPr>
            <a:r>
              <a:rPr lang="en-US" baseline="0" dirty="0"/>
              <a:t>TBI vs HC see higher SUVR in cerebellar tonsil and precuneus and lower SUVR in vlPFC</a:t>
            </a:r>
          </a:p>
          <a:p>
            <a:pPr marL="228600" indent="-228600">
              <a:buAutoNum type="alphaUcParenR"/>
            </a:pPr>
            <a:r>
              <a:rPr lang="en-US" baseline="0" dirty="0"/>
              <a:t>TBI_PTSD vs HC see higher SUVR in white matter, especially corpus callosum, cingulate cortex, middle temporal gyrus and lower SUVR in middle frontal gyrus, superior temporal gyrus, and inferior parietal cortex</a:t>
            </a:r>
          </a:p>
          <a:p>
            <a:pPr marL="228600" indent="-228600">
              <a:buAutoNum type="alphaUcParenR"/>
            </a:pPr>
            <a:r>
              <a:rPr lang="en-US" baseline="0" dirty="0"/>
              <a:t>PTSD vs HC see higher SUVR in cortical areas such as PFC, orbital gyrus, superior, middle, and inferior temporal gyrus, hippocampus, middle and inferior occipital gyrus, posterior cingulate gyrus, and supplementary motor area</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13</a:t>
            </a:fld>
            <a:endParaRPr lang="en-US"/>
          </a:p>
        </p:txBody>
      </p:sp>
    </p:spTree>
    <p:extLst>
      <p:ext uri="{BB962C8B-B14F-4D97-AF65-F5344CB8AC3E}">
        <p14:creationId xmlns:p14="http://schemas.microsoft.com/office/powerpoint/2010/main" val="259610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SUVR</a:t>
            </a:r>
            <a:r>
              <a:rPr lang="en-US" baseline="0" dirty="0"/>
              <a:t> for 5 brain regions; PTSD increased in all 5 VOI i.e. frontal, parietal, occipital, cingulate, and temporal</a:t>
            </a:r>
          </a:p>
          <a:p>
            <a:r>
              <a:rPr lang="en-US" baseline="0" dirty="0"/>
              <a:t>PTSD higher compared to controls in all, not much else is discussed here in text…</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14</a:t>
            </a:fld>
            <a:endParaRPr lang="en-US"/>
          </a:p>
        </p:txBody>
      </p:sp>
    </p:spTree>
    <p:extLst>
      <p:ext uri="{BB962C8B-B14F-4D97-AF65-F5344CB8AC3E}">
        <p14:creationId xmlns:p14="http://schemas.microsoft.com/office/powerpoint/2010/main" val="3400386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CSF A</a:t>
            </a:r>
            <a:r>
              <a:rPr lang="el-GR" dirty="0"/>
              <a:t>β</a:t>
            </a:r>
            <a:r>
              <a:rPr lang="en-US" dirty="0"/>
              <a:t> and Tau levels correlated with A</a:t>
            </a:r>
            <a:r>
              <a:rPr lang="el-GR" dirty="0"/>
              <a:t>β</a:t>
            </a:r>
            <a:r>
              <a:rPr lang="en-US" dirty="0"/>
              <a:t> levels in the brain</a:t>
            </a:r>
            <a:r>
              <a:rPr lang="en-US" baseline="0" dirty="0"/>
              <a:t> in TBI alone group; regional correlations between CSF </a:t>
            </a:r>
            <a:r>
              <a:rPr lang="en-US" dirty="0"/>
              <a:t>A</a:t>
            </a:r>
            <a:r>
              <a:rPr lang="el-GR" dirty="0"/>
              <a:t>β</a:t>
            </a:r>
            <a:r>
              <a:rPr lang="en-US" dirty="0"/>
              <a:t> and tau in HC and TBI_PTSD group;</a:t>
            </a:r>
            <a:r>
              <a:rPr lang="en-US" baseline="0" dirty="0"/>
              <a:t> no correlation in PTSD alone group</a:t>
            </a:r>
          </a:p>
          <a:p>
            <a:r>
              <a:rPr lang="en-US" baseline="0" dirty="0"/>
              <a:t>Unfortunately, real values for these biological serum levels are not given, only their correlations to levels in brain regions</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15</a:t>
            </a:fld>
            <a:endParaRPr lang="en-US"/>
          </a:p>
        </p:txBody>
      </p:sp>
    </p:spTree>
    <p:extLst>
      <p:ext uri="{BB962C8B-B14F-4D97-AF65-F5344CB8AC3E}">
        <p14:creationId xmlns:p14="http://schemas.microsoft.com/office/powerpoint/2010/main" val="23031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Negative correlation between [</a:t>
            </a:r>
            <a:r>
              <a:rPr lang="en-US" baseline="30000" dirty="0"/>
              <a:t>18</a:t>
            </a:r>
            <a:r>
              <a:rPr lang="en-US" baseline="0" dirty="0"/>
              <a:t>F]-AV45 and CSF A</a:t>
            </a:r>
            <a:r>
              <a:rPr lang="el-GR" baseline="0" dirty="0"/>
              <a:t>β</a:t>
            </a:r>
            <a:r>
              <a:rPr lang="en-US" baseline="0" dirty="0"/>
              <a:t> concentrations in:</a:t>
            </a:r>
          </a:p>
          <a:p>
            <a:r>
              <a:rPr lang="en-US" baseline="0" dirty="0"/>
              <a:t>HC frontal, parietal, and cingulate cortices</a:t>
            </a:r>
          </a:p>
          <a:p>
            <a:r>
              <a:rPr lang="en-US" baseline="0" dirty="0"/>
              <a:t>TBI frontal, parietal, cingulate, and temporal cortices</a:t>
            </a:r>
          </a:p>
          <a:p>
            <a:r>
              <a:rPr lang="en-US" baseline="0" dirty="0"/>
              <a:t>TBI_PTSD frontal, parietal, cingulate, and temporal cortices</a:t>
            </a:r>
          </a:p>
          <a:p>
            <a:r>
              <a:rPr lang="en-US" baseline="0" dirty="0"/>
              <a:t>PTSD no correlations</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16</a:t>
            </a:fld>
            <a:endParaRPr lang="en-US"/>
          </a:p>
        </p:txBody>
      </p:sp>
    </p:spTree>
    <p:extLst>
      <p:ext uri="{BB962C8B-B14F-4D97-AF65-F5344CB8AC3E}">
        <p14:creationId xmlns:p14="http://schemas.microsoft.com/office/powerpoint/2010/main" val="853865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Positive</a:t>
            </a:r>
            <a:r>
              <a:rPr lang="en-US" baseline="0" dirty="0"/>
              <a:t> c</a:t>
            </a:r>
            <a:r>
              <a:rPr lang="en-US" dirty="0"/>
              <a:t>orrelation between [</a:t>
            </a:r>
            <a:r>
              <a:rPr lang="en-US" baseline="30000" dirty="0"/>
              <a:t>18</a:t>
            </a:r>
            <a:r>
              <a:rPr lang="en-US" baseline="0" dirty="0"/>
              <a:t>F]-AV45 and CSF tau concentrations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HC frontal and temporal cortices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TBI frontal, cingulate, parietal, and temporal cortices</a:t>
            </a:r>
          </a:p>
          <a:p>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17</a:t>
            </a:fld>
            <a:endParaRPr lang="en-US"/>
          </a:p>
        </p:txBody>
      </p:sp>
    </p:spTree>
    <p:extLst>
      <p:ext uri="{BB962C8B-B14F-4D97-AF65-F5344CB8AC3E}">
        <p14:creationId xmlns:p14="http://schemas.microsoft.com/office/powerpoint/2010/main" val="1805386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Florbetapir</a:t>
            </a:r>
            <a:r>
              <a:rPr lang="en-US" sz="1200" b="0" i="0" kern="1200" dirty="0">
                <a:solidFill>
                  <a:schemeClr val="tx1"/>
                </a:solidFill>
                <a:effectLst/>
                <a:latin typeface="+mn-lt"/>
                <a:ea typeface="+mn-ea"/>
                <a:cs typeface="+mn-cs"/>
              </a:rPr>
              <a:t> is a PET scanning radiopharmaceutical compound containing the radionuclide fluorine-18, FDA approved in 2012 as a diagnostic tool for Alzheimer's disease</a:t>
            </a:r>
          </a:p>
          <a:p>
            <a:r>
              <a:rPr lang="en-US" sz="1200" b="0" i="0" kern="1200" dirty="0">
                <a:solidFill>
                  <a:schemeClr val="tx1"/>
                </a:solidFill>
                <a:effectLst/>
                <a:latin typeface="+mn-lt"/>
                <a:ea typeface="+mn-ea"/>
                <a:cs typeface="+mn-cs"/>
              </a:rPr>
              <a:t>Tau in CSF is also a clinical marker for AD, so this matches up</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18</a:t>
            </a:fld>
            <a:endParaRPr lang="en-US"/>
          </a:p>
        </p:txBody>
      </p:sp>
    </p:spTree>
    <p:extLst>
      <p:ext uri="{BB962C8B-B14F-4D97-AF65-F5344CB8AC3E}">
        <p14:creationId xmlns:p14="http://schemas.microsoft.com/office/powerpoint/2010/main" val="980541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a:t>
            </a:r>
            <a:r>
              <a:rPr lang="en-US" baseline="0" dirty="0"/>
              <a:t> levels in CSF can be used as a biomarker for neuronal and axonal degeneration (as seen in </a:t>
            </a:r>
            <a:r>
              <a:rPr lang="en-US" baseline="0" dirty="0" err="1"/>
              <a:t>Creutzfeldt</a:t>
            </a:r>
            <a:r>
              <a:rPr lang="en-US" baseline="0" dirty="0"/>
              <a:t>-Jacob disease), with enhanced CSF levels of total- and p-tau and decreased levels of </a:t>
            </a:r>
            <a:r>
              <a:rPr lang="en-US" dirty="0"/>
              <a:t>A</a:t>
            </a:r>
            <a:r>
              <a:rPr lang="el-GR" dirty="0"/>
              <a:t>β</a:t>
            </a:r>
            <a:r>
              <a:rPr lang="en-US" dirty="0"/>
              <a:t> in AD</a:t>
            </a:r>
          </a:p>
          <a:p>
            <a:r>
              <a:rPr lang="en-US" dirty="0"/>
              <a:t>This is generally done using ELISA (enzyme-linked</a:t>
            </a:r>
            <a:r>
              <a:rPr lang="en-US" baseline="0" dirty="0"/>
              <a:t> </a:t>
            </a:r>
            <a:r>
              <a:rPr lang="en-US" baseline="0" dirty="0" err="1"/>
              <a:t>immunoabsorbent</a:t>
            </a:r>
            <a:r>
              <a:rPr lang="en-US" baseline="0" dirty="0"/>
              <a:t> assays), but these are expensive and don’t have a dynamic range (can’t show extremely low or high levels of tau)</a:t>
            </a:r>
          </a:p>
        </p:txBody>
      </p:sp>
      <p:sp>
        <p:nvSpPr>
          <p:cNvPr id="4" name="Slide Number Placeholder 3"/>
          <p:cNvSpPr>
            <a:spLocks noGrp="1"/>
          </p:cNvSpPr>
          <p:nvPr>
            <p:ph type="sldNum" sz="quarter" idx="10"/>
          </p:nvPr>
        </p:nvSpPr>
        <p:spPr/>
        <p:txBody>
          <a:bodyPr/>
          <a:lstStyle/>
          <a:p>
            <a:fld id="{BBE4BBC8-A598-4BD8-8F45-F1B6F79A9354}" type="slidenum">
              <a:rPr lang="en-US" smtClean="0"/>
              <a:t>19</a:t>
            </a:fld>
            <a:endParaRPr lang="en-US"/>
          </a:p>
        </p:txBody>
      </p:sp>
    </p:spTree>
    <p:extLst>
      <p:ext uri="{BB962C8B-B14F-4D97-AF65-F5344CB8AC3E}">
        <p14:creationId xmlns:p14="http://schemas.microsoft.com/office/powerpoint/2010/main" val="1758035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a:hlinkClick r:id="rId3"/>
              </a:rPr>
              <a:t>https://www.bosterbio.com/protocol-and-troubleshooting/elisa-principle</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21</a:t>
            </a:fld>
            <a:endParaRPr lang="en-US"/>
          </a:p>
        </p:txBody>
      </p:sp>
    </p:spTree>
    <p:extLst>
      <p:ext uri="{BB962C8B-B14F-4D97-AF65-F5344CB8AC3E}">
        <p14:creationId xmlns:p14="http://schemas.microsoft.com/office/powerpoint/2010/main" val="1559612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a:hlinkClick r:id="rId3"/>
              </a:rPr>
              <a:t>https://www.yourgenome.org/facts/what-is-pcr-polymerase-chain-reaction</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22</a:t>
            </a:fld>
            <a:endParaRPr lang="en-US"/>
          </a:p>
        </p:txBody>
      </p:sp>
    </p:spTree>
    <p:extLst>
      <p:ext uri="{BB962C8B-B14F-4D97-AF65-F5344CB8AC3E}">
        <p14:creationId xmlns:p14="http://schemas.microsoft.com/office/powerpoint/2010/main" val="156977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TBI may require surgery</a:t>
            </a:r>
          </a:p>
        </p:txBody>
      </p:sp>
      <p:sp>
        <p:nvSpPr>
          <p:cNvPr id="4" name="Slide Number Placeholder 3"/>
          <p:cNvSpPr>
            <a:spLocks noGrp="1"/>
          </p:cNvSpPr>
          <p:nvPr>
            <p:ph type="sldNum" sz="quarter" idx="10"/>
          </p:nvPr>
        </p:nvSpPr>
        <p:spPr/>
        <p:txBody>
          <a:bodyPr/>
          <a:lstStyle/>
          <a:p>
            <a:fld id="{BBE4BBC8-A598-4BD8-8F45-F1B6F79A9354}" type="slidenum">
              <a:rPr lang="en-US" smtClean="0"/>
              <a:t>3</a:t>
            </a:fld>
            <a:endParaRPr lang="en-US"/>
          </a:p>
        </p:txBody>
      </p:sp>
    </p:spTree>
    <p:extLst>
      <p:ext uri="{BB962C8B-B14F-4D97-AF65-F5344CB8AC3E}">
        <p14:creationId xmlns:p14="http://schemas.microsoft.com/office/powerpoint/2010/main" val="554505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dirty="0" err="1"/>
              <a:t>C</a:t>
            </a:r>
            <a:r>
              <a:rPr lang="en-US" baseline="-25000" dirty="0" err="1"/>
              <a:t>q</a:t>
            </a:r>
            <a:r>
              <a:rPr lang="en-US" baseline="0" dirty="0"/>
              <a:t> = </a:t>
            </a:r>
            <a:r>
              <a:rPr lang="en-US" sz="1200" b="0" i="0" kern="1200" dirty="0">
                <a:solidFill>
                  <a:schemeClr val="tx1"/>
                </a:solidFill>
                <a:effectLst/>
                <a:latin typeface="+mn-lt"/>
                <a:ea typeface="+mn-ea"/>
                <a:cs typeface="+mn-cs"/>
              </a:rPr>
              <a:t>The cycle in which fluorescence can be detected is termed </a:t>
            </a:r>
            <a:r>
              <a:rPr lang="en-US" sz="1200" b="1" i="0" kern="1200" dirty="0">
                <a:solidFill>
                  <a:schemeClr val="tx1"/>
                </a:solidFill>
                <a:effectLst/>
                <a:latin typeface="+mn-lt"/>
                <a:ea typeface="+mn-ea"/>
                <a:cs typeface="+mn-cs"/>
              </a:rPr>
              <a:t>quantitation cycle</a:t>
            </a:r>
            <a:r>
              <a:rPr lang="en-US" sz="1200" b="0" i="0" kern="1200" dirty="0">
                <a:solidFill>
                  <a:schemeClr val="tx1"/>
                </a:solidFill>
                <a:effectLst/>
                <a:latin typeface="+mn-lt"/>
                <a:ea typeface="+mn-ea"/>
                <a:cs typeface="+mn-cs"/>
              </a:rPr>
              <a:t> with </a:t>
            </a:r>
            <a:r>
              <a:rPr lang="en-US" baseline="0" dirty="0"/>
              <a:t>values of 17.9 to 32.6; lower </a:t>
            </a:r>
            <a:r>
              <a:rPr lang="en-US" baseline="0" dirty="0" err="1"/>
              <a:t>C</a:t>
            </a:r>
            <a:r>
              <a:rPr lang="en-US" baseline="-25000" dirty="0" err="1"/>
              <a:t>q</a:t>
            </a:r>
            <a:r>
              <a:rPr lang="en-US" baseline="0" dirty="0"/>
              <a:t> </a:t>
            </a:r>
            <a:r>
              <a:rPr lang="en-US" sz="1200" b="0" i="0" kern="1200" dirty="0">
                <a:solidFill>
                  <a:schemeClr val="tx1"/>
                </a:solidFill>
                <a:effectLst/>
                <a:latin typeface="+mn-lt"/>
                <a:ea typeface="+mn-ea"/>
                <a:cs typeface="+mn-cs"/>
              </a:rPr>
              <a:t>means higher initial copy numbers of the target</a:t>
            </a:r>
          </a:p>
          <a:p>
            <a:pPr marL="228600" indent="-228600">
              <a:buAutoNum type="alphaUcParenR"/>
            </a:pPr>
            <a:r>
              <a:rPr lang="en-US" sz="1200" b="0" i="0" kern="1200" dirty="0">
                <a:solidFill>
                  <a:schemeClr val="tx1"/>
                </a:solidFill>
                <a:effectLst/>
                <a:latin typeface="+mn-lt"/>
                <a:ea typeface="+mn-ea"/>
                <a:cs typeface="+mn-cs"/>
              </a:rPr>
              <a:t>R</a:t>
            </a:r>
            <a:r>
              <a:rPr lang="en-US" sz="1200" b="0" i="0" kern="1200" baseline="30000" dirty="0">
                <a:solidFill>
                  <a:schemeClr val="tx1"/>
                </a:solidFill>
                <a:effectLst/>
                <a:latin typeface="+mn-lt"/>
                <a:ea typeface="+mn-ea"/>
                <a:cs typeface="+mn-cs"/>
              </a:rPr>
              <a:t>2</a:t>
            </a:r>
            <a:r>
              <a:rPr lang="en-US" sz="1200" b="0" i="0" kern="1200" baseline="0" dirty="0">
                <a:solidFill>
                  <a:schemeClr val="tx1"/>
                </a:solidFill>
                <a:effectLst/>
                <a:latin typeface="+mn-lt"/>
                <a:ea typeface="+mn-ea"/>
                <a:cs typeface="+mn-cs"/>
              </a:rPr>
              <a:t> regression correlation coefficient of .9918 from 10 to 10,000 </a:t>
            </a:r>
            <a:r>
              <a:rPr lang="en-US" sz="1200" b="0" i="0" kern="1200" baseline="0" dirty="0" err="1">
                <a:solidFill>
                  <a:schemeClr val="tx1"/>
                </a:solidFill>
                <a:effectLst/>
                <a:latin typeface="+mn-lt"/>
                <a:ea typeface="+mn-ea"/>
                <a:cs typeface="+mn-cs"/>
              </a:rPr>
              <a:t>pg</a:t>
            </a:r>
            <a:r>
              <a:rPr lang="en-US" sz="1200" b="0" i="0" kern="1200" baseline="0" dirty="0">
                <a:solidFill>
                  <a:schemeClr val="tx1"/>
                </a:solidFill>
                <a:effectLst/>
                <a:latin typeface="+mn-lt"/>
                <a:ea typeface="+mn-ea"/>
                <a:cs typeface="+mn-cs"/>
              </a:rPr>
              <a:t>/ml; LOD (limit of detection) is 5 </a:t>
            </a:r>
            <a:r>
              <a:rPr lang="en-US" sz="1200" b="0" i="0" kern="1200" baseline="0" dirty="0" err="1">
                <a:solidFill>
                  <a:schemeClr val="tx1"/>
                </a:solidFill>
                <a:effectLst/>
                <a:latin typeface="+mn-lt"/>
                <a:ea typeface="+mn-ea"/>
                <a:cs typeface="+mn-cs"/>
              </a:rPr>
              <a:t>pg</a:t>
            </a:r>
            <a:r>
              <a:rPr lang="en-US" sz="1200" b="0" i="0" kern="1200" baseline="0" dirty="0">
                <a:solidFill>
                  <a:schemeClr val="tx1"/>
                </a:solidFill>
                <a:effectLst/>
                <a:latin typeface="+mn-lt"/>
                <a:ea typeface="+mn-ea"/>
                <a:cs typeface="+mn-cs"/>
              </a:rPr>
              <a:t>/ml</a:t>
            </a:r>
            <a:endParaRPr lang="en-US" dirty="0"/>
          </a:p>
          <a:p>
            <a:pPr marL="0" indent="0">
              <a:buNone/>
            </a:pPr>
            <a:r>
              <a:rPr lang="en-US" dirty="0"/>
              <a:t>C)</a:t>
            </a:r>
            <a:r>
              <a:rPr lang="en-US" baseline="0" dirty="0"/>
              <a:t> Absorbance values of 0-1200 </a:t>
            </a:r>
            <a:r>
              <a:rPr lang="en-US" baseline="0" dirty="0" err="1"/>
              <a:t>pg</a:t>
            </a:r>
            <a:r>
              <a:rPr lang="en-US" baseline="0" dirty="0"/>
              <a:t>/ml </a:t>
            </a:r>
          </a:p>
          <a:p>
            <a:pPr marL="0" indent="0">
              <a:buNone/>
            </a:pPr>
            <a:r>
              <a:rPr lang="en-US" baseline="0" dirty="0"/>
              <a:t>D) R</a:t>
            </a:r>
            <a:r>
              <a:rPr lang="en-US" baseline="30000" dirty="0"/>
              <a:t>2</a:t>
            </a:r>
            <a:r>
              <a:rPr lang="en-US" baseline="0" dirty="0"/>
              <a:t> regression correlation coefficient .9653 in range 75-600 </a:t>
            </a:r>
            <a:r>
              <a:rPr lang="en-US" baseline="0" dirty="0" err="1"/>
              <a:t>pg</a:t>
            </a:r>
            <a:r>
              <a:rPr lang="en-US" baseline="0" dirty="0"/>
              <a:t>/ml; LOD (limit of detection) at 140 </a:t>
            </a:r>
            <a:r>
              <a:rPr lang="en-US" baseline="0" dirty="0" err="1"/>
              <a:t>pg</a:t>
            </a:r>
            <a:r>
              <a:rPr lang="en-US" baseline="0" dirty="0"/>
              <a:t>/ml</a:t>
            </a:r>
            <a:endParaRPr lang="en-US" dirty="0"/>
          </a:p>
          <a:p>
            <a:endParaRPr lang="en-US" dirty="0"/>
          </a:p>
          <a:p>
            <a:r>
              <a:rPr lang="en-US" dirty="0"/>
              <a:t>D)</a:t>
            </a:r>
          </a:p>
        </p:txBody>
      </p:sp>
      <p:sp>
        <p:nvSpPr>
          <p:cNvPr id="4" name="Slide Number Placeholder 3"/>
          <p:cNvSpPr>
            <a:spLocks noGrp="1"/>
          </p:cNvSpPr>
          <p:nvPr>
            <p:ph type="sldNum" sz="quarter" idx="10"/>
          </p:nvPr>
        </p:nvSpPr>
        <p:spPr/>
        <p:txBody>
          <a:bodyPr/>
          <a:lstStyle/>
          <a:p>
            <a:fld id="{BBE4BBC8-A598-4BD8-8F45-F1B6F79A9354}" type="slidenum">
              <a:rPr lang="en-US" smtClean="0"/>
              <a:t>24</a:t>
            </a:fld>
            <a:endParaRPr lang="en-US"/>
          </a:p>
        </p:txBody>
      </p:sp>
    </p:spTree>
    <p:extLst>
      <p:ext uri="{BB962C8B-B14F-4D97-AF65-F5344CB8AC3E}">
        <p14:creationId xmlns:p14="http://schemas.microsoft.com/office/powerpoint/2010/main" val="3557921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CV = coefficient</a:t>
            </a:r>
            <a:r>
              <a:rPr lang="en-US" baseline="0" dirty="0"/>
              <a:t> of variation; </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25</a:t>
            </a:fld>
            <a:endParaRPr lang="en-US"/>
          </a:p>
        </p:txBody>
      </p:sp>
    </p:spTree>
    <p:extLst>
      <p:ext uri="{BB962C8B-B14F-4D97-AF65-F5344CB8AC3E}">
        <p14:creationId xmlns:p14="http://schemas.microsoft.com/office/powerpoint/2010/main" val="2405978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Shows each is similar but not the same (B) and (D) differences between 2 techniques plotted against average of</a:t>
            </a:r>
            <a:r>
              <a:rPr lang="en-US" baseline="0" dirty="0"/>
              <a:t> each technique; (A) and (C) show correlation between each technique</a:t>
            </a:r>
            <a:endParaRPr lang="en-US" dirty="0"/>
          </a:p>
          <a:p>
            <a:pPr marL="228600" indent="-228600">
              <a:buAutoNum type="alphaUcParenR"/>
            </a:pPr>
            <a:r>
              <a:rPr lang="en-US" dirty="0"/>
              <a:t>Correlation plot</a:t>
            </a:r>
            <a:r>
              <a:rPr lang="en-US" baseline="0" dirty="0"/>
              <a:t> for </a:t>
            </a:r>
            <a:r>
              <a:rPr lang="en-US" dirty="0"/>
              <a:t>ELISA-TSA =</a:t>
            </a:r>
            <a:r>
              <a:rPr lang="en-US" baseline="0" dirty="0"/>
              <a:t> </a:t>
            </a:r>
            <a:r>
              <a:rPr lang="en-US" sz="1200" b="0" i="0" kern="1200" dirty="0" err="1">
                <a:solidFill>
                  <a:schemeClr val="tx1"/>
                </a:solidFill>
                <a:effectLst/>
                <a:latin typeface="+mn-lt"/>
                <a:ea typeface="+mn-ea"/>
                <a:cs typeface="+mn-cs"/>
              </a:rPr>
              <a:t>Tyramide</a:t>
            </a:r>
            <a:r>
              <a:rPr lang="en-US" sz="1200" b="0" i="0" kern="1200" dirty="0">
                <a:solidFill>
                  <a:schemeClr val="tx1"/>
                </a:solidFill>
                <a:effectLst/>
                <a:latin typeface="+mn-lt"/>
                <a:ea typeface="+mn-ea"/>
                <a:cs typeface="+mn-cs"/>
              </a:rPr>
              <a:t> Signal Amplification (to</a:t>
            </a:r>
            <a:r>
              <a:rPr lang="en-US" sz="1200" b="0" i="0" kern="1200" baseline="0" dirty="0">
                <a:solidFill>
                  <a:schemeClr val="tx1"/>
                </a:solidFill>
                <a:effectLst/>
                <a:latin typeface="+mn-lt"/>
                <a:ea typeface="+mn-ea"/>
                <a:cs typeface="+mn-cs"/>
              </a:rPr>
              <a:t> increase sensitivity)</a:t>
            </a:r>
          </a:p>
          <a:p>
            <a:pPr marL="228600" indent="-228600">
              <a:buAutoNum type="alphaUcParenR"/>
            </a:pPr>
            <a:r>
              <a:rPr lang="en-US" sz="1200" b="0" i="0" kern="1200" baseline="0" dirty="0">
                <a:solidFill>
                  <a:schemeClr val="tx1"/>
                </a:solidFill>
                <a:effectLst/>
                <a:latin typeface="+mn-lt"/>
                <a:ea typeface="+mn-ea"/>
                <a:cs typeface="+mn-cs"/>
              </a:rPr>
              <a:t>Bland-Altman plot (average tau concentration from ELISA-TSA and ELISA, solid line mean difference dashed lines 95% CI)</a:t>
            </a:r>
          </a:p>
          <a:p>
            <a:pPr marL="228600" indent="-228600">
              <a:buAutoNum type="alphaUcParenR"/>
            </a:pPr>
            <a:r>
              <a:rPr lang="en-US" sz="1200" b="0" i="0" kern="1200" baseline="0" dirty="0">
                <a:solidFill>
                  <a:schemeClr val="tx1"/>
                </a:solidFill>
                <a:effectLst/>
                <a:latin typeface="+mn-lt"/>
                <a:ea typeface="+mn-ea"/>
                <a:cs typeface="+mn-cs"/>
              </a:rPr>
              <a:t>Correlation plot for Nano-</a:t>
            </a:r>
            <a:r>
              <a:rPr lang="en-US" sz="1200" b="0" i="0" kern="1200" baseline="0" dirty="0" err="1">
                <a:solidFill>
                  <a:schemeClr val="tx1"/>
                </a:solidFill>
                <a:effectLst/>
                <a:latin typeface="+mn-lt"/>
                <a:ea typeface="+mn-ea"/>
                <a:cs typeface="+mn-cs"/>
              </a:rPr>
              <a:t>iPCR</a:t>
            </a:r>
            <a:endParaRPr lang="en-US" sz="1200" b="0" i="0" kern="1200" baseline="0" dirty="0">
              <a:solidFill>
                <a:schemeClr val="tx1"/>
              </a:solidFill>
              <a:effectLst/>
              <a:latin typeface="+mn-lt"/>
              <a:ea typeface="+mn-ea"/>
              <a:cs typeface="+mn-cs"/>
            </a:endParaRPr>
          </a:p>
          <a:p>
            <a:pPr marL="228600" indent="-228600">
              <a:buAutoNum type="alphaUcParenR"/>
            </a:pPr>
            <a:r>
              <a:rPr lang="en-US" sz="1200" b="0" i="0" kern="1200" baseline="0" dirty="0">
                <a:solidFill>
                  <a:schemeClr val="tx1"/>
                </a:solidFill>
                <a:effectLst/>
                <a:latin typeface="+mn-lt"/>
                <a:ea typeface="+mn-ea"/>
                <a:cs typeface="+mn-cs"/>
              </a:rPr>
              <a:t>Bland-Altman plot (average tau concentration from Nano-</a:t>
            </a:r>
            <a:r>
              <a:rPr lang="en-US" sz="1200" b="0" i="0" kern="1200" baseline="0" dirty="0" err="1">
                <a:solidFill>
                  <a:schemeClr val="tx1"/>
                </a:solidFill>
                <a:effectLst/>
                <a:latin typeface="+mn-lt"/>
                <a:ea typeface="+mn-ea"/>
                <a:cs typeface="+mn-cs"/>
              </a:rPr>
              <a:t>iPCR</a:t>
            </a:r>
            <a:r>
              <a:rPr lang="en-US" sz="1200" b="0" i="0" kern="1200" baseline="0" dirty="0">
                <a:solidFill>
                  <a:schemeClr val="tx1"/>
                </a:solidFill>
                <a:effectLst/>
                <a:latin typeface="+mn-lt"/>
                <a:ea typeface="+mn-ea"/>
                <a:cs typeface="+mn-cs"/>
              </a:rPr>
              <a:t> and ELISA, solid line mean difference dashed lines 95% CI)</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26</a:t>
            </a:fld>
            <a:endParaRPr lang="en-US"/>
          </a:p>
        </p:txBody>
      </p:sp>
    </p:spTree>
    <p:extLst>
      <p:ext uri="{BB962C8B-B14F-4D97-AF65-F5344CB8AC3E}">
        <p14:creationId xmlns:p14="http://schemas.microsoft.com/office/powerpoint/2010/main" val="556667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MAb</a:t>
            </a:r>
            <a:r>
              <a:rPr lang="en-US" dirty="0"/>
              <a:t> = monoclonal antibodies</a:t>
            </a:r>
          </a:p>
        </p:txBody>
      </p:sp>
      <p:sp>
        <p:nvSpPr>
          <p:cNvPr id="4" name="Slide Number Placeholder 3"/>
          <p:cNvSpPr>
            <a:spLocks noGrp="1"/>
          </p:cNvSpPr>
          <p:nvPr>
            <p:ph type="sldNum" sz="quarter" idx="10"/>
          </p:nvPr>
        </p:nvSpPr>
        <p:spPr/>
        <p:txBody>
          <a:bodyPr/>
          <a:lstStyle/>
          <a:p>
            <a:fld id="{BBE4BBC8-A598-4BD8-8F45-F1B6F79A9354}" type="slidenum">
              <a:rPr lang="en-US" smtClean="0"/>
              <a:t>27</a:t>
            </a:fld>
            <a:endParaRPr lang="en-US"/>
          </a:p>
        </p:txBody>
      </p:sp>
    </p:spTree>
    <p:extLst>
      <p:ext uri="{BB962C8B-B14F-4D97-AF65-F5344CB8AC3E}">
        <p14:creationId xmlns:p14="http://schemas.microsoft.com/office/powerpoint/2010/main" val="2589616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Targeted delivery</a:t>
            </a:r>
            <a:r>
              <a:rPr lang="en-US" baseline="0" dirty="0"/>
              <a:t> of drugs across endothelial barriers (esp. BBB) is a challenge, but potentially therapeutic for a number of diseases. </a:t>
            </a:r>
            <a:r>
              <a:rPr lang="en-US" baseline="0" dirty="0" err="1"/>
              <a:t>Herethe</a:t>
            </a:r>
            <a:r>
              <a:rPr lang="en-US" baseline="0" dirty="0"/>
              <a:t> authors evaluate hemocompatibility, </a:t>
            </a:r>
            <a:r>
              <a:rPr lang="en-US" baseline="0" dirty="0" err="1"/>
              <a:t>cytotoxcicity</a:t>
            </a:r>
            <a:r>
              <a:rPr lang="en-US" baseline="0" dirty="0"/>
              <a:t>, endothelial uptake, efficacy of delivery, and safety of: liposome, hyperbranched polyester, poly(glycol), and acrylamide-based nanoparticles functionalized w/ peptides targeting endothelial receptors </a:t>
            </a:r>
            <a:r>
              <a:rPr lang="en-US" i="1" baseline="0" dirty="0"/>
              <a:t>in vivo </a:t>
            </a:r>
            <a:r>
              <a:rPr lang="en-US" i="0" baseline="0" dirty="0"/>
              <a:t>and</a:t>
            </a:r>
            <a:r>
              <a:rPr lang="en-US" i="1" baseline="0" dirty="0"/>
              <a:t> in vitro</a:t>
            </a:r>
            <a:r>
              <a:rPr lang="en-US" baseline="0" dirty="0"/>
              <a:t>, detected using ELISA</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29</a:t>
            </a:fld>
            <a:endParaRPr lang="en-US"/>
          </a:p>
        </p:txBody>
      </p:sp>
    </p:spTree>
    <p:extLst>
      <p:ext uri="{BB962C8B-B14F-4D97-AF65-F5344CB8AC3E}">
        <p14:creationId xmlns:p14="http://schemas.microsoft.com/office/powerpoint/2010/main" val="913039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Cleared from blood</a:t>
            </a:r>
            <a:r>
              <a:rPr lang="en-US" baseline="0" dirty="0"/>
              <a:t> w/</a:t>
            </a:r>
            <a:r>
              <a:rPr lang="en-US" baseline="0" dirty="0" err="1"/>
              <a:t>i</a:t>
            </a:r>
            <a:r>
              <a:rPr lang="en-US" baseline="0" dirty="0"/>
              <a:t> 5 </a:t>
            </a:r>
            <a:r>
              <a:rPr lang="en-US" baseline="0" dirty="0" err="1"/>
              <a:t>mins</a:t>
            </a:r>
            <a:r>
              <a:rPr lang="en-US" baseline="0" dirty="0"/>
              <a:t> in rats</a:t>
            </a:r>
            <a:endParaRPr lang="en-US" dirty="0"/>
          </a:p>
          <a:p>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32</a:t>
            </a:fld>
            <a:endParaRPr lang="en-US"/>
          </a:p>
        </p:txBody>
      </p:sp>
    </p:spTree>
    <p:extLst>
      <p:ext uri="{BB962C8B-B14F-4D97-AF65-F5344CB8AC3E}">
        <p14:creationId xmlns:p14="http://schemas.microsoft.com/office/powerpoint/2010/main" val="745386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33</a:t>
            </a:fld>
            <a:endParaRPr lang="en-US"/>
          </a:p>
        </p:txBody>
      </p:sp>
    </p:spTree>
    <p:extLst>
      <p:ext uri="{BB962C8B-B14F-4D97-AF65-F5344CB8AC3E}">
        <p14:creationId xmlns:p14="http://schemas.microsoft.com/office/powerpoint/2010/main" val="341725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Cleared from blood</a:t>
            </a:r>
            <a:r>
              <a:rPr lang="en-US" baseline="0" dirty="0"/>
              <a:t> w/</a:t>
            </a:r>
            <a:r>
              <a:rPr lang="en-US" baseline="0" dirty="0" err="1"/>
              <a:t>i</a:t>
            </a:r>
            <a:r>
              <a:rPr lang="en-US" baseline="0" dirty="0"/>
              <a:t> 5 </a:t>
            </a:r>
            <a:r>
              <a:rPr lang="en-US" baseline="0" dirty="0" err="1"/>
              <a:t>mins</a:t>
            </a:r>
            <a:r>
              <a:rPr lang="en-US" baseline="0" dirty="0"/>
              <a:t> in rats</a:t>
            </a:r>
          </a:p>
          <a:p>
            <a:r>
              <a:rPr lang="en-US" baseline="0" dirty="0"/>
              <a:t>Colloid = </a:t>
            </a:r>
            <a:r>
              <a:rPr lang="en-US" dirty="0">
                <a:effectLst/>
              </a:rPr>
              <a:t>a homogeneous </a:t>
            </a:r>
            <a:r>
              <a:rPr lang="en-US" dirty="0" err="1">
                <a:effectLst/>
              </a:rPr>
              <a:t>noncrystalline</a:t>
            </a:r>
            <a:r>
              <a:rPr lang="en-US" dirty="0">
                <a:effectLst/>
              </a:rPr>
              <a:t> substance consisting of large molecules or ultramicroscopic particles of one substance dispersed through a second substance. Colloids include gels, sols, and emulsions; the particles do not settle, and cannot be separated out by ordinary filtering or centrifuging like those in a suspension</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34</a:t>
            </a:fld>
            <a:endParaRPr lang="en-US"/>
          </a:p>
        </p:txBody>
      </p:sp>
    </p:spTree>
    <p:extLst>
      <p:ext uri="{BB962C8B-B14F-4D97-AF65-F5344CB8AC3E}">
        <p14:creationId xmlns:p14="http://schemas.microsoft.com/office/powerpoint/2010/main" val="3526047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NP classes used w attached</a:t>
            </a:r>
            <a:r>
              <a:rPr lang="en-US" baseline="0" dirty="0"/>
              <a:t> reported peptide 5A (mostly synthesized, containing </a:t>
            </a:r>
            <a:r>
              <a:rPr lang="en-US" baseline="0" dirty="0" err="1"/>
              <a:t>carboxyfluorescein</a:t>
            </a:r>
            <a:r>
              <a:rPr lang="en-US" baseline="0" dirty="0"/>
              <a:t> and a biotin group allowing for ELISA detection) and occasional brain targeting peptide </a:t>
            </a:r>
            <a:r>
              <a:rPr lang="en-US" baseline="0" dirty="0" err="1"/>
              <a:t>angiopep</a:t>
            </a:r>
            <a:r>
              <a:rPr lang="en-US" baseline="0" dirty="0"/>
              <a:t> sequence (peptide 15I) (</a:t>
            </a:r>
            <a:r>
              <a:rPr lang="en-US" baseline="0" dirty="0" err="1"/>
              <a:t>Angiopep</a:t>
            </a:r>
            <a:r>
              <a:rPr lang="en-US" baseline="0" dirty="0"/>
              <a:t> peptides target LDL receptors and result in receptor mediated </a:t>
            </a:r>
            <a:r>
              <a:rPr lang="en-US" baseline="0" dirty="0" err="1"/>
              <a:t>transcytosis</a:t>
            </a:r>
            <a:r>
              <a:rPr lang="en-US" baseline="0" dirty="0"/>
              <a:t>) or Semliki forest virus (SFV) based protein NB03B (SFV is a </a:t>
            </a:r>
            <a:r>
              <a:rPr lang="en-US" baseline="0" dirty="0" err="1"/>
              <a:t>neuroinvasive</a:t>
            </a:r>
            <a:r>
              <a:rPr lang="en-US" baseline="0" dirty="0"/>
              <a:t> virus thought to be able to cross the BBB)</a:t>
            </a:r>
          </a:p>
          <a:p>
            <a:r>
              <a:rPr lang="en-US" baseline="0" dirty="0"/>
              <a:t>BH40-polyester and poly(</a:t>
            </a:r>
            <a:r>
              <a:rPr lang="en-US" baseline="0" dirty="0" err="1"/>
              <a:t>aminoamide</a:t>
            </a:r>
            <a:r>
              <a:rPr lang="en-US" baseline="0" dirty="0"/>
              <a:t>)(PAA) are dendrimers, acrylamide and poly(</a:t>
            </a:r>
            <a:r>
              <a:rPr lang="en-US" baseline="0" dirty="0" err="1"/>
              <a:t>glycidol</a:t>
            </a:r>
            <a:r>
              <a:rPr lang="en-US" baseline="0" dirty="0"/>
              <a:t>) are nanogels</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36</a:t>
            </a:fld>
            <a:endParaRPr lang="en-US"/>
          </a:p>
        </p:txBody>
      </p:sp>
    </p:spTree>
    <p:extLst>
      <p:ext uri="{BB962C8B-B14F-4D97-AF65-F5344CB8AC3E}">
        <p14:creationId xmlns:p14="http://schemas.microsoft.com/office/powerpoint/2010/main" val="3919381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NPs from</a:t>
            </a:r>
            <a:r>
              <a:rPr lang="en-US" baseline="0" dirty="0"/>
              <a:t> 2 tested for presence of endotoxin contamination (&lt;.06 is okay, &gt;1 is thrown out for </a:t>
            </a:r>
            <a:r>
              <a:rPr lang="en-US" i="1" baseline="0" dirty="0"/>
              <a:t>in vivo</a:t>
            </a:r>
            <a:r>
              <a:rPr lang="en-US" i="0" baseline="0" dirty="0"/>
              <a:t>)</a:t>
            </a:r>
            <a:r>
              <a:rPr lang="en-US" baseline="0" dirty="0"/>
              <a:t> and </a:t>
            </a:r>
            <a:r>
              <a:rPr lang="en-US" b="1" baseline="0" dirty="0"/>
              <a:t>potential cytotoxic effects </a:t>
            </a:r>
            <a:r>
              <a:rPr lang="en-US" baseline="0" dirty="0"/>
              <a:t>(such as embolization, hemolysis, cellular activation, coagulation, complement activation, </a:t>
            </a:r>
            <a:r>
              <a:rPr lang="en-US" baseline="0" dirty="0" err="1"/>
              <a:t>kinin</a:t>
            </a:r>
            <a:r>
              <a:rPr lang="en-US" baseline="0" dirty="0"/>
              <a:t>/</a:t>
            </a:r>
            <a:r>
              <a:rPr lang="en-US" baseline="0" dirty="0" err="1"/>
              <a:t>kininogen</a:t>
            </a:r>
            <a:r>
              <a:rPr lang="en-US" baseline="0" dirty="0"/>
              <a:t>, fibrinolysis) </a:t>
            </a:r>
            <a:r>
              <a:rPr lang="en-US" i="1" baseline="0" dirty="0"/>
              <a:t>in vitro</a:t>
            </a:r>
            <a:r>
              <a:rPr lang="en-US" i="0" baseline="0" dirty="0"/>
              <a:t> (all tested okay without any sever adverse reactions)</a:t>
            </a:r>
            <a:r>
              <a:rPr lang="en-US" baseline="0" dirty="0"/>
              <a:t> using HELA cell line EAhy926 endothelial cells, with no changes seen in cell viability tested at 4 and 24 </a:t>
            </a:r>
            <a:r>
              <a:rPr lang="en-US" baseline="0" dirty="0" err="1"/>
              <a:t>hrs</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37</a:t>
            </a:fld>
            <a:endParaRPr lang="en-US"/>
          </a:p>
        </p:txBody>
      </p:sp>
    </p:spTree>
    <p:extLst>
      <p:ext uri="{BB962C8B-B14F-4D97-AF65-F5344CB8AC3E}">
        <p14:creationId xmlns:p14="http://schemas.microsoft.com/office/powerpoint/2010/main" val="918755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whole brain imaging analysis has not revealed evidence for amyloidosis, but individual regions of interest (ROI) may reveal</a:t>
            </a:r>
            <a:r>
              <a:rPr lang="en-US" baseline="0" dirty="0"/>
              <a:t> differences</a:t>
            </a:r>
            <a:endParaRPr lang="en-US" dirty="0"/>
          </a:p>
          <a:p>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5</a:t>
            </a:fld>
            <a:endParaRPr lang="en-US"/>
          </a:p>
        </p:txBody>
      </p:sp>
    </p:spTree>
    <p:extLst>
      <p:ext uri="{BB962C8B-B14F-4D97-AF65-F5344CB8AC3E}">
        <p14:creationId xmlns:p14="http://schemas.microsoft.com/office/powerpoint/2010/main" val="1951714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cerebral microvascular</a:t>
            </a:r>
            <a:r>
              <a:rPr lang="en-US" baseline="0" dirty="0"/>
              <a:t> endothelial cell line </a:t>
            </a:r>
            <a:r>
              <a:rPr lang="en-US" baseline="0" dirty="0" err="1"/>
              <a:t>hMCEC</a:t>
            </a:r>
            <a:r>
              <a:rPr lang="en-US" baseline="0" dirty="0"/>
              <a:t>/D3 with reporter peptide 5A and brain targeting peptide 15I or NB03B</a:t>
            </a:r>
          </a:p>
          <a:p>
            <a:r>
              <a:rPr lang="en-US" baseline="0" dirty="0"/>
              <a:t>Cell nuclei stained with Hoechst dye in blue, reported peptide 5A in green</a:t>
            </a:r>
          </a:p>
          <a:p>
            <a:r>
              <a:rPr lang="en-US" baseline="0" dirty="0"/>
              <a:t>Arrows show cells with NP uptake, seen in all cells</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38</a:t>
            </a:fld>
            <a:endParaRPr lang="en-US"/>
          </a:p>
        </p:txBody>
      </p:sp>
    </p:spTree>
    <p:extLst>
      <p:ext uri="{BB962C8B-B14F-4D97-AF65-F5344CB8AC3E}">
        <p14:creationId xmlns:p14="http://schemas.microsoft.com/office/powerpoint/2010/main" val="3534774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 cerebral microvascular</a:t>
            </a:r>
            <a:r>
              <a:rPr lang="en-US" baseline="0" dirty="0"/>
              <a:t> endothelial cell line </a:t>
            </a:r>
            <a:r>
              <a:rPr lang="en-US" baseline="0" dirty="0" err="1"/>
              <a:t>hMCEC</a:t>
            </a:r>
            <a:r>
              <a:rPr lang="en-US" baseline="0" dirty="0"/>
              <a:t>/D3 with reporter peptide 5A and brain targeting peptides 15I or NB03B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Cell nuclei stained with Hoechst dye in blue, cell membranes stained with anti-CD31  in red, reporter peptide 5A in green</a:t>
            </a:r>
            <a:endParaRPr lang="en-US" dirty="0"/>
          </a:p>
          <a:p>
            <a:r>
              <a:rPr lang="en-US" baseline="0" dirty="0"/>
              <a:t>Arrows show cells with NP uptake, seen in all cells</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39</a:t>
            </a:fld>
            <a:endParaRPr lang="en-US"/>
          </a:p>
        </p:txBody>
      </p:sp>
    </p:spTree>
    <p:extLst>
      <p:ext uri="{BB962C8B-B14F-4D97-AF65-F5344CB8AC3E}">
        <p14:creationId xmlns:p14="http://schemas.microsoft.com/office/powerpoint/2010/main" val="2766824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 cerebral microvascular</a:t>
            </a:r>
            <a:r>
              <a:rPr lang="en-US" baseline="0" dirty="0"/>
              <a:t> endothelial cell line </a:t>
            </a:r>
            <a:r>
              <a:rPr lang="en-US" baseline="0" dirty="0" err="1"/>
              <a:t>hMCEC</a:t>
            </a:r>
            <a:r>
              <a:rPr lang="en-US" baseline="0" dirty="0"/>
              <a:t>/D3 with reporter peptide 5A and brain targeting peptide 15I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Cell nuclei stained with Hoechst dye in blue, cell membranes stained with anti-CD31 in red (H)</a:t>
            </a:r>
          </a:p>
          <a:p>
            <a:r>
              <a:rPr lang="en-US" baseline="0" dirty="0"/>
              <a:t>Arrows show cells with NP uptake, seen in all cells</a:t>
            </a:r>
            <a:endParaRPr lang="en-US" dirty="0"/>
          </a:p>
          <a:p>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40</a:t>
            </a:fld>
            <a:endParaRPr lang="en-US"/>
          </a:p>
        </p:txBody>
      </p:sp>
    </p:spTree>
    <p:extLst>
      <p:ext uri="{BB962C8B-B14F-4D97-AF65-F5344CB8AC3E}">
        <p14:creationId xmlns:p14="http://schemas.microsoft.com/office/powerpoint/2010/main" val="3597549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 cerebral microvascular</a:t>
            </a:r>
            <a:r>
              <a:rPr lang="en-US" baseline="0" dirty="0"/>
              <a:t> endothelial cell line </a:t>
            </a:r>
            <a:r>
              <a:rPr lang="en-US" baseline="0" dirty="0" err="1"/>
              <a:t>hMCEC</a:t>
            </a:r>
            <a:r>
              <a:rPr lang="en-US" baseline="0" dirty="0"/>
              <a:t>/D3 with reporter peptide 5A and brain targeting peptide 15I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Cell nuclei stained with Hoechst dye in blue, cell membranes stained with anti-CD31 in red (I)</a:t>
            </a:r>
          </a:p>
          <a:p>
            <a:r>
              <a:rPr lang="en-US" baseline="0" dirty="0"/>
              <a:t>Arrows show cells with NP uptake, seen in all cells</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41</a:t>
            </a:fld>
            <a:endParaRPr lang="en-US"/>
          </a:p>
        </p:txBody>
      </p:sp>
    </p:spTree>
    <p:extLst>
      <p:ext uri="{BB962C8B-B14F-4D97-AF65-F5344CB8AC3E}">
        <p14:creationId xmlns:p14="http://schemas.microsoft.com/office/powerpoint/2010/main" val="3101420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Human cerebral microvascular</a:t>
            </a:r>
            <a:r>
              <a:rPr lang="en-US" baseline="0" dirty="0"/>
              <a:t> endothelial cell line </a:t>
            </a:r>
            <a:r>
              <a:rPr lang="en-US" baseline="0" dirty="0" err="1"/>
              <a:t>hMCEC</a:t>
            </a:r>
            <a:r>
              <a:rPr lang="en-US" baseline="0" dirty="0"/>
              <a:t>/D3 with reporter peptide </a:t>
            </a:r>
            <a:r>
              <a:rPr lang="en-US" b="1" baseline="0" dirty="0" err="1"/>
              <a:t>Rhodamine</a:t>
            </a:r>
            <a:r>
              <a:rPr lang="en-US" baseline="0" dirty="0"/>
              <a:t> (K-L) or 5A (M) and brain targeting peptide 151 or NB03B, </a:t>
            </a:r>
            <a:r>
              <a:rPr lang="en-US" b="1" baseline="0" dirty="0"/>
              <a:t>uptake only observed in targeted cells</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Cell nuclei stained with Hoechst dye in blue, reported peptide 5A in green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Arrows show cells with NP uptake, seen in target peptide 15I and REGNBO3B cells (L-M), but no NP uptake observed in untargeted cells (K)</a:t>
            </a:r>
            <a:endParaRPr lang="en-US" dirty="0"/>
          </a:p>
          <a:p>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42</a:t>
            </a:fld>
            <a:endParaRPr lang="en-US"/>
          </a:p>
        </p:txBody>
      </p:sp>
    </p:spTree>
    <p:extLst>
      <p:ext uri="{BB962C8B-B14F-4D97-AF65-F5344CB8AC3E}">
        <p14:creationId xmlns:p14="http://schemas.microsoft.com/office/powerpoint/2010/main" val="943029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plasma concentration of 5</a:t>
            </a:r>
            <a:r>
              <a:rPr lang="en-US" baseline="0" dirty="0"/>
              <a:t>A reporter peptide to evaluate NP blood clearance rate in </a:t>
            </a:r>
            <a:r>
              <a:rPr lang="en-US" baseline="0" dirty="0" err="1"/>
              <a:t>Winstar</a:t>
            </a:r>
            <a:r>
              <a:rPr lang="en-US" baseline="0" dirty="0"/>
              <a:t> rats</a:t>
            </a:r>
          </a:p>
          <a:p>
            <a:pPr marL="228600" indent="-228600">
              <a:buAutoNum type="alphaUcParenR"/>
            </a:pPr>
            <a:r>
              <a:rPr lang="en-US" baseline="0" dirty="0"/>
              <a:t>Liposomes detected in blood up to 24 </a:t>
            </a:r>
            <a:r>
              <a:rPr lang="en-US" baseline="0" dirty="0" err="1"/>
              <a:t>hrs</a:t>
            </a:r>
            <a:r>
              <a:rPr lang="en-US" baseline="0" dirty="0"/>
              <a:t> after injection, however a rapid reduction of 5A plasma concentration in 15I and NB03B by 36 and 64%, respectively, 30 </a:t>
            </a:r>
            <a:r>
              <a:rPr lang="en-US" baseline="0" dirty="0" err="1"/>
              <a:t>mins</a:t>
            </a:r>
            <a:r>
              <a:rPr lang="en-US" baseline="0" dirty="0"/>
              <a:t> after injection</a:t>
            </a:r>
          </a:p>
          <a:p>
            <a:pPr marL="228600" indent="-228600">
              <a:buAutoNum type="alphaUcParenR"/>
            </a:pPr>
            <a:r>
              <a:rPr lang="en-US" baseline="0" dirty="0"/>
              <a:t>Acrylamide detected in blood up to 2 </a:t>
            </a:r>
            <a:r>
              <a:rPr lang="en-US" baseline="0" dirty="0" err="1"/>
              <a:t>hrs</a:t>
            </a:r>
            <a:r>
              <a:rPr lang="en-US" baseline="0" dirty="0"/>
              <a:t> after injection</a:t>
            </a:r>
          </a:p>
          <a:p>
            <a:pPr marL="228600" indent="-228600">
              <a:buAutoNum type="alphaUcParenR"/>
            </a:pPr>
            <a:r>
              <a:rPr lang="en-US" baseline="0" dirty="0"/>
              <a:t>BH40-Polyester detected in blood up to 2 </a:t>
            </a:r>
            <a:r>
              <a:rPr lang="en-US" baseline="0" dirty="0" err="1"/>
              <a:t>hrs</a:t>
            </a:r>
            <a:r>
              <a:rPr lang="en-US" baseline="0" dirty="0"/>
              <a:t> after injection, when 15I is attached faster elimination from circulation possibly due to increased uptake</a:t>
            </a:r>
          </a:p>
          <a:p>
            <a:pPr marL="228600" indent="-228600">
              <a:buAutoNum type="alphaUcParenR"/>
            </a:pPr>
            <a:r>
              <a:rPr lang="en-US" baseline="0" dirty="0"/>
              <a:t>No effect of targeting peptide observed in PAA NPs as well as nanogels (not shown, but in supplementary figure)</a:t>
            </a:r>
          </a:p>
          <a:p>
            <a:pPr marL="0" indent="0">
              <a:buNone/>
            </a:pPr>
            <a:r>
              <a:rPr lang="en-US" baseline="0" dirty="0"/>
              <a:t>Supplementary figures also show same 2 </a:t>
            </a:r>
            <a:r>
              <a:rPr lang="en-US" baseline="0" dirty="0" err="1"/>
              <a:t>hr</a:t>
            </a:r>
            <a:r>
              <a:rPr lang="en-US" baseline="0" dirty="0"/>
              <a:t> retention for poly(</a:t>
            </a:r>
            <a:r>
              <a:rPr lang="en-US" baseline="0" dirty="0" err="1"/>
              <a:t>glycidol</a:t>
            </a:r>
            <a:r>
              <a:rPr lang="en-US" baseline="0" dirty="0"/>
              <a:t>) nanogels and PAA</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43</a:t>
            </a:fld>
            <a:endParaRPr lang="en-US"/>
          </a:p>
        </p:txBody>
      </p:sp>
    </p:spTree>
    <p:extLst>
      <p:ext uri="{BB962C8B-B14F-4D97-AF65-F5344CB8AC3E}">
        <p14:creationId xmlns:p14="http://schemas.microsoft.com/office/powerpoint/2010/main" val="76692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Concentration</a:t>
            </a:r>
            <a:r>
              <a:rPr lang="en-US" baseline="0" dirty="0"/>
              <a:t> of 5A reporter peptide in various </a:t>
            </a:r>
            <a:r>
              <a:rPr lang="en-US" b="1" baseline="0" dirty="0"/>
              <a:t>brain regions </a:t>
            </a:r>
            <a:r>
              <a:rPr lang="en-US" baseline="0" dirty="0"/>
              <a:t>at various times following injection of NPs and measured with ELISA, amounts all below 10 ng per gram of tissue</a:t>
            </a:r>
          </a:p>
          <a:p>
            <a:pPr marL="228600" indent="-228600">
              <a:buAutoNum type="alphaUcParenR"/>
            </a:pPr>
            <a:r>
              <a:rPr lang="en-US" baseline="0" dirty="0"/>
              <a:t>When 15I or NB03B (difficult to see in graph…) are anchored to liposomes, concentration of 5A increases over time</a:t>
            </a:r>
          </a:p>
          <a:p>
            <a:pPr marL="228600" indent="-228600">
              <a:buAutoNum type="alphaUcParenR"/>
            </a:pPr>
            <a:r>
              <a:rPr lang="en-US" baseline="0" dirty="0"/>
              <a:t>Addition of either targeting peptide to acrylamide NPs does not result in difference in 5A concentrations in brain compared to non-targeted</a:t>
            </a:r>
          </a:p>
          <a:p>
            <a:pPr marL="228600" indent="-228600">
              <a:buAutoNum type="alphaUcParenR"/>
            </a:pPr>
            <a:r>
              <a:rPr lang="en-US" baseline="0" dirty="0"/>
              <a:t>Lower 5A concentrations w 15I observed at 2 </a:t>
            </a:r>
            <a:r>
              <a:rPr lang="en-US" baseline="0" dirty="0" err="1"/>
              <a:t>hrs</a:t>
            </a:r>
            <a:r>
              <a:rPr lang="en-US" baseline="0" dirty="0"/>
              <a:t>, 4 </a:t>
            </a:r>
            <a:r>
              <a:rPr lang="en-US" baseline="0" dirty="0" err="1"/>
              <a:t>hrs</a:t>
            </a:r>
            <a:r>
              <a:rPr lang="en-US" baseline="0" dirty="0"/>
              <a:t>, and 24 </a:t>
            </a:r>
            <a:r>
              <a:rPr lang="en-US" baseline="0" dirty="0" err="1"/>
              <a:t>hrs</a:t>
            </a:r>
            <a:r>
              <a:rPr lang="en-US" baseline="0" dirty="0"/>
              <a:t> for BH40 NPs</a:t>
            </a:r>
          </a:p>
          <a:p>
            <a:pPr marL="228600" indent="-228600">
              <a:buAutoNum type="alphaUcParenR"/>
            </a:pPr>
            <a:r>
              <a:rPr lang="en-US" baseline="0" dirty="0"/>
              <a:t>No difference in 5A concentration observed between PAA NPs w and w/o 15I targeting protein</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baseline="0" dirty="0"/>
              <a:t>Lower 5A concentrations w NB03B observed at 2 </a:t>
            </a:r>
            <a:r>
              <a:rPr lang="en-US" baseline="0" dirty="0" err="1"/>
              <a:t>hrs</a:t>
            </a:r>
            <a:r>
              <a:rPr lang="en-US" baseline="0" dirty="0"/>
              <a:t>, 4 </a:t>
            </a:r>
            <a:r>
              <a:rPr lang="en-US" baseline="0" dirty="0" err="1"/>
              <a:t>hrs</a:t>
            </a:r>
            <a:r>
              <a:rPr lang="en-US" baseline="0" dirty="0"/>
              <a:t>, and 24 </a:t>
            </a:r>
            <a:r>
              <a:rPr lang="en-US" baseline="0" dirty="0" err="1"/>
              <a:t>hrs</a:t>
            </a:r>
            <a:r>
              <a:rPr lang="en-US" baseline="0" dirty="0"/>
              <a:t> for poly(</a:t>
            </a:r>
            <a:r>
              <a:rPr lang="en-US" baseline="0" dirty="0" err="1"/>
              <a:t>glycidol</a:t>
            </a:r>
            <a:r>
              <a:rPr lang="en-US" baseline="0" dirty="0"/>
              <a:t>) NPs</a:t>
            </a:r>
          </a:p>
          <a:p>
            <a:pPr marL="228600" indent="-228600">
              <a:buAutoNum type="alphaUcParenR"/>
            </a:pP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44</a:t>
            </a:fld>
            <a:endParaRPr lang="en-US"/>
          </a:p>
        </p:txBody>
      </p:sp>
    </p:spTree>
    <p:extLst>
      <p:ext uri="{BB962C8B-B14F-4D97-AF65-F5344CB8AC3E}">
        <p14:creationId xmlns:p14="http://schemas.microsoft.com/office/powerpoint/2010/main" val="447559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Concentration of peptide</a:t>
            </a:r>
            <a:r>
              <a:rPr lang="en-US" baseline="0" dirty="0"/>
              <a:t> 5A in </a:t>
            </a:r>
            <a:r>
              <a:rPr lang="en-US" b="1" baseline="0" dirty="0"/>
              <a:t>liver </a:t>
            </a:r>
            <a:r>
              <a:rPr lang="en-US" baseline="0" dirty="0"/>
              <a:t>homogenate after IV injection of NPs</a:t>
            </a:r>
          </a:p>
          <a:p>
            <a:pPr marL="228600" indent="-228600">
              <a:buAutoNum type="alphaUcParenR"/>
            </a:pPr>
            <a:r>
              <a:rPr lang="en-US" baseline="0" dirty="0"/>
              <a:t>Highest concentration seen in animals injected with liposomes compared to all other NP compositions; 15I targeted liposome saw highest concentration after 24 </a:t>
            </a:r>
            <a:r>
              <a:rPr lang="en-US" baseline="0" dirty="0" err="1"/>
              <a:t>hrs</a:t>
            </a:r>
            <a:r>
              <a:rPr lang="en-US" baseline="0" dirty="0"/>
              <a:t>; NB30B not measured at 1440 </a:t>
            </a:r>
            <a:r>
              <a:rPr lang="en-US" baseline="0" dirty="0" err="1"/>
              <a:t>mins</a:t>
            </a:r>
            <a:endParaRPr lang="en-US" baseline="0" dirty="0"/>
          </a:p>
          <a:p>
            <a:pPr marL="228600" indent="-228600">
              <a:buAutoNum type="alphaUcParenR"/>
            </a:pPr>
            <a:r>
              <a:rPr lang="en-US" baseline="0" dirty="0"/>
              <a:t>NB30B targeted acrylamide NPs result in higher liver uptake at 15 </a:t>
            </a:r>
            <a:r>
              <a:rPr lang="en-US" baseline="0" dirty="0" err="1"/>
              <a:t>mins</a:t>
            </a:r>
            <a:r>
              <a:rPr lang="en-US" baseline="0" dirty="0"/>
              <a:t>, 2 </a:t>
            </a:r>
            <a:r>
              <a:rPr lang="en-US" baseline="0" dirty="0" err="1"/>
              <a:t>hrs</a:t>
            </a:r>
            <a:r>
              <a:rPr lang="en-US" baseline="0" dirty="0"/>
              <a:t>, and 4 </a:t>
            </a:r>
            <a:r>
              <a:rPr lang="en-US" baseline="0" dirty="0" err="1"/>
              <a:t>hrs</a:t>
            </a:r>
            <a:endParaRPr lang="en-US" baseline="0" dirty="0"/>
          </a:p>
          <a:p>
            <a:pPr marL="228600" indent="-228600">
              <a:buAutoNum type="alphaUcParenR"/>
            </a:pPr>
            <a:r>
              <a:rPr lang="en-US" baseline="0" dirty="0"/>
              <a:t>N.s. difference in liver uptake between non-targeted and targeted BH40-Polyester dendritic polymer; low PH40-Polyester accumulation in liver due to NP hydrophilic nature</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baseline="0" dirty="0"/>
              <a:t>N.s. difference in liver uptake between non-targeted and targeted PAA dendritic polymer </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baseline="0" dirty="0"/>
              <a:t>N.s. difference in liver uptake between non-targeted and targeted poly(</a:t>
            </a:r>
            <a:r>
              <a:rPr lang="en-US" baseline="0" dirty="0" err="1"/>
              <a:t>glycidol</a:t>
            </a:r>
            <a:r>
              <a:rPr lang="en-US" baseline="0" dirty="0"/>
              <a:t>) </a:t>
            </a:r>
            <a:r>
              <a:rPr lang="en-US" baseline="0" dirty="0" err="1"/>
              <a:t>nanogel</a:t>
            </a:r>
            <a:r>
              <a:rPr lang="en-US" baseline="0" dirty="0"/>
              <a:t>; low poly(</a:t>
            </a:r>
            <a:r>
              <a:rPr lang="en-US" baseline="0" dirty="0" err="1"/>
              <a:t>glycidol</a:t>
            </a:r>
            <a:r>
              <a:rPr lang="en-US" baseline="0" dirty="0"/>
              <a:t>) accumulation in liver due to NP hydrophilic nature</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45</a:t>
            </a:fld>
            <a:endParaRPr lang="en-US"/>
          </a:p>
        </p:txBody>
      </p:sp>
    </p:spTree>
    <p:extLst>
      <p:ext uri="{BB962C8B-B14F-4D97-AF65-F5344CB8AC3E}">
        <p14:creationId xmlns:p14="http://schemas.microsoft.com/office/powerpoint/2010/main" val="3196014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Concentration of peptide 5A in </a:t>
            </a:r>
            <a:r>
              <a:rPr lang="en-US" b="1" dirty="0"/>
              <a:t>CSF</a:t>
            </a:r>
            <a:r>
              <a:rPr lang="en-US" dirty="0"/>
              <a:t> after IV injection of NPs</a:t>
            </a:r>
          </a:p>
          <a:p>
            <a:pPr marL="228600" indent="-228600">
              <a:buAutoNum type="alphaUcParenR"/>
            </a:pPr>
            <a:r>
              <a:rPr lang="en-US" dirty="0"/>
              <a:t>Peptide 5A detectible if CSF of liposome injected</a:t>
            </a:r>
            <a:r>
              <a:rPr lang="en-US" baseline="0" dirty="0"/>
              <a:t> animals for up to 24 </a:t>
            </a:r>
            <a:r>
              <a:rPr lang="en-US" baseline="0" dirty="0" err="1"/>
              <a:t>hrs</a:t>
            </a: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baseline="0" dirty="0"/>
              <a:t>Increasing 5A CSF concentrations w NB03B observed at 2 and 4 </a:t>
            </a:r>
            <a:r>
              <a:rPr lang="en-US" baseline="0" dirty="0" err="1"/>
              <a:t>hrs</a:t>
            </a:r>
            <a:r>
              <a:rPr lang="en-US" baseline="0" dirty="0"/>
              <a:t> for poly(</a:t>
            </a:r>
            <a:r>
              <a:rPr lang="en-US" baseline="0" dirty="0" err="1"/>
              <a:t>glycidol</a:t>
            </a:r>
            <a:r>
              <a:rPr lang="en-US" baseline="0" dirty="0"/>
              <a:t>) NPs, increasing 5A CSF concentrations w 15I observed at 2 </a:t>
            </a:r>
            <a:r>
              <a:rPr lang="en-US" baseline="0" dirty="0" err="1"/>
              <a:t>hrs</a:t>
            </a:r>
            <a:r>
              <a:rPr lang="en-US" baseline="0" dirty="0"/>
              <a:t> then maybe decreased slightly at 4 </a:t>
            </a:r>
            <a:r>
              <a:rPr lang="en-US" baseline="0" dirty="0" err="1"/>
              <a:t>hrs</a:t>
            </a:r>
            <a:endParaRPr lang="en-US" baseline="0" dirty="0"/>
          </a:p>
          <a:p>
            <a:pPr marL="228600" indent="-228600">
              <a:buAutoNum type="alphaUcParenR"/>
            </a:pPr>
            <a:r>
              <a:rPr lang="en-US" baseline="0" dirty="0"/>
              <a:t>Lower 5A CSF concentrations w 15I observed at 2 </a:t>
            </a:r>
            <a:r>
              <a:rPr lang="en-US" baseline="0" dirty="0" err="1"/>
              <a:t>hrs</a:t>
            </a:r>
            <a:r>
              <a:rPr lang="en-US" baseline="0" dirty="0"/>
              <a:t>, 4 </a:t>
            </a:r>
            <a:r>
              <a:rPr lang="en-US" baseline="0" dirty="0" err="1"/>
              <a:t>hrs</a:t>
            </a:r>
            <a:r>
              <a:rPr lang="en-US" baseline="0" dirty="0"/>
              <a:t>, and 24 </a:t>
            </a:r>
            <a:r>
              <a:rPr lang="en-US" baseline="0" dirty="0" err="1"/>
              <a:t>hrs</a:t>
            </a:r>
            <a:r>
              <a:rPr lang="en-US" baseline="0" dirty="0"/>
              <a:t> for BH40 NPs</a:t>
            </a:r>
          </a:p>
          <a:p>
            <a:pPr marL="228600" indent="-228600">
              <a:buAutoNum type="alphaUcParenR"/>
            </a:pPr>
            <a:r>
              <a:rPr lang="en-US" baseline="0" dirty="0"/>
              <a:t>No difference in 5A CSF concentration observed between PAA NPs w and w/o 15I targeting protein</a:t>
            </a:r>
          </a:p>
          <a:p>
            <a:pPr marL="228600" indent="-228600">
              <a:buAutoNum type="alphaUcParenR"/>
            </a:pPr>
            <a:endParaRPr lang="en-US" baseline="0" dirty="0"/>
          </a:p>
          <a:p>
            <a:pPr marL="228600" indent="-228600">
              <a:buAutoNum type="alphaUcParenR"/>
            </a:pPr>
            <a:endParaRPr lang="en-US" baseline="0" dirty="0"/>
          </a:p>
        </p:txBody>
      </p:sp>
      <p:sp>
        <p:nvSpPr>
          <p:cNvPr id="4" name="Slide Number Placeholder 3"/>
          <p:cNvSpPr>
            <a:spLocks noGrp="1"/>
          </p:cNvSpPr>
          <p:nvPr>
            <p:ph type="sldNum" sz="quarter" idx="10"/>
          </p:nvPr>
        </p:nvSpPr>
        <p:spPr/>
        <p:txBody>
          <a:bodyPr/>
          <a:lstStyle/>
          <a:p>
            <a:fld id="{BBE4BBC8-A598-4BD8-8F45-F1B6F79A9354}" type="slidenum">
              <a:rPr lang="en-US" smtClean="0"/>
              <a:t>46</a:t>
            </a:fld>
            <a:endParaRPr lang="en-US"/>
          </a:p>
        </p:txBody>
      </p:sp>
    </p:spTree>
    <p:extLst>
      <p:ext uri="{BB962C8B-B14F-4D97-AF65-F5344CB8AC3E}">
        <p14:creationId xmlns:p14="http://schemas.microsoft.com/office/powerpoint/2010/main" val="204506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Immunohistochemical</a:t>
            </a:r>
            <a:r>
              <a:rPr lang="en-US" dirty="0"/>
              <a:t> analysis of unperfused brain and liver tissue obtained from rats injected with peptide 5A/NB03B loaded liposomes revealed the presence of peptide 5A in the choroid plexus and surrounding blood vessel-like structures in animals</a:t>
            </a:r>
            <a:r>
              <a:rPr lang="en-US" baseline="0" dirty="0"/>
              <a:t> sacrificed without transcardial perfusion; in contrast 5A was undetectable in the brains of animals that were transcardially perfused (data not shown)</a:t>
            </a:r>
            <a:endParaRPr lang="en-US" dirty="0"/>
          </a:p>
          <a:p>
            <a:pPr marL="0" indent="0">
              <a:buNone/>
            </a:pPr>
            <a:r>
              <a:rPr lang="en-US" dirty="0"/>
              <a:t>A, D) The strongest staining in the brain (A) and liver (D) was observed 15 minutes after injection</a:t>
            </a:r>
          </a:p>
          <a:p>
            <a:pPr marL="0" indent="0">
              <a:buNone/>
            </a:pPr>
            <a:r>
              <a:rPr lang="en-US" dirty="0"/>
              <a:t>B, E) Weaker staining in brain (B) and liver (E) 2 hours after injection </a:t>
            </a:r>
          </a:p>
          <a:p>
            <a:pPr marL="0" indent="0">
              <a:buNone/>
            </a:pPr>
            <a:r>
              <a:rPr lang="en-US" dirty="0"/>
              <a:t>C, F) Almost undetectable levels in brain (C)</a:t>
            </a:r>
            <a:r>
              <a:rPr lang="en-US" baseline="0" dirty="0"/>
              <a:t> and liver (E) </a:t>
            </a:r>
            <a:r>
              <a:rPr lang="en-US" dirty="0"/>
              <a:t>24 hours after injection </a:t>
            </a:r>
          </a:p>
        </p:txBody>
      </p:sp>
      <p:sp>
        <p:nvSpPr>
          <p:cNvPr id="4" name="Slide Number Placeholder 3"/>
          <p:cNvSpPr>
            <a:spLocks noGrp="1"/>
          </p:cNvSpPr>
          <p:nvPr>
            <p:ph type="sldNum" sz="quarter" idx="10"/>
          </p:nvPr>
        </p:nvSpPr>
        <p:spPr/>
        <p:txBody>
          <a:bodyPr/>
          <a:lstStyle/>
          <a:p>
            <a:fld id="{BBE4BBC8-A598-4BD8-8F45-F1B6F79A9354}" type="slidenum">
              <a:rPr lang="en-US" smtClean="0"/>
              <a:t>47</a:t>
            </a:fld>
            <a:endParaRPr lang="en-US"/>
          </a:p>
        </p:txBody>
      </p:sp>
    </p:spTree>
    <p:extLst>
      <p:ext uri="{BB962C8B-B14F-4D97-AF65-F5344CB8AC3E}">
        <p14:creationId xmlns:p14="http://schemas.microsoft.com/office/powerpoint/2010/main" val="227670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 subjects</a:t>
            </a:r>
            <a:r>
              <a:rPr lang="en-US" baseline="0" dirty="0"/>
              <a:t> recruited, 166 used, all from Vietnam War; excludes due to ethnicity-related differences in brain volume and grey matter integrity</a:t>
            </a:r>
          </a:p>
          <a:p>
            <a:r>
              <a:rPr lang="en-US" baseline="0" dirty="0"/>
              <a:t>PTSD measured with structured </a:t>
            </a:r>
            <a:r>
              <a:rPr lang="en-US" baseline="0" dirty="0" err="1"/>
              <a:t>Diagnistic</a:t>
            </a:r>
            <a:r>
              <a:rPr lang="en-US" baseline="0" dirty="0"/>
              <a:t> and Statistical Manual of Mental Disorders, Fifth Edition (DSM-V) interview and Clinician Administered PTSD Scale (CAPS)</a:t>
            </a:r>
          </a:p>
          <a:p>
            <a:r>
              <a:rPr lang="en-US" baseline="0" dirty="0"/>
              <a:t>TBI from medical documents detailing moderate-severe non-penetrating TBI</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6</a:t>
            </a:fld>
            <a:endParaRPr lang="en-US"/>
          </a:p>
        </p:txBody>
      </p:sp>
    </p:spTree>
    <p:extLst>
      <p:ext uri="{BB962C8B-B14F-4D97-AF65-F5344CB8AC3E}">
        <p14:creationId xmlns:p14="http://schemas.microsoft.com/office/powerpoint/2010/main" val="1925468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Immunohistochemical</a:t>
            </a:r>
            <a:r>
              <a:rPr lang="en-US" dirty="0"/>
              <a:t> analysis of unperfused brain and liver tissue obtained from rats injected with peptide 5A/NB03B loaded liposomes revealed the presence of peptide 5A in the choroid plexus and surrounding blood vessel-like structures</a:t>
            </a:r>
          </a:p>
        </p:txBody>
      </p:sp>
      <p:sp>
        <p:nvSpPr>
          <p:cNvPr id="4" name="Slide Number Placeholder 3"/>
          <p:cNvSpPr>
            <a:spLocks noGrp="1"/>
          </p:cNvSpPr>
          <p:nvPr>
            <p:ph type="sldNum" sz="quarter" idx="10"/>
          </p:nvPr>
        </p:nvSpPr>
        <p:spPr/>
        <p:txBody>
          <a:bodyPr/>
          <a:lstStyle/>
          <a:p>
            <a:fld id="{BBE4BBC8-A598-4BD8-8F45-F1B6F79A9354}" type="slidenum">
              <a:rPr lang="en-US" smtClean="0"/>
              <a:t>48</a:t>
            </a:fld>
            <a:endParaRPr lang="en-US"/>
          </a:p>
        </p:txBody>
      </p:sp>
    </p:spTree>
    <p:extLst>
      <p:ext uri="{BB962C8B-B14F-4D97-AF65-F5344CB8AC3E}">
        <p14:creationId xmlns:p14="http://schemas.microsoft.com/office/powerpoint/2010/main" val="2015805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Liver doesn’t clear lipoproteins as rapidly, probably not a good</a:t>
            </a:r>
            <a:r>
              <a:rPr lang="en-US" baseline="0" dirty="0"/>
              <a:t> thing</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50</a:t>
            </a:fld>
            <a:endParaRPr lang="en-US"/>
          </a:p>
        </p:txBody>
      </p:sp>
    </p:spTree>
    <p:extLst>
      <p:ext uri="{BB962C8B-B14F-4D97-AF65-F5344CB8AC3E}">
        <p14:creationId xmlns:p14="http://schemas.microsoft.com/office/powerpoint/2010/main" val="117862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Florbetapir</a:t>
            </a:r>
            <a:r>
              <a:rPr lang="en-US" sz="1200" b="0" i="0" kern="1200" dirty="0">
                <a:solidFill>
                  <a:schemeClr val="tx1"/>
                </a:solidFill>
                <a:effectLst/>
                <a:latin typeface="+mn-lt"/>
                <a:ea typeface="+mn-ea"/>
                <a:cs typeface="+mn-cs"/>
              </a:rPr>
              <a:t> is a PET scanning radiopharmaceutical compound containing the radionuclide fluorine-18, FDA approved in 2012 as a diagnostic tool for Alzheimer's disease</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7</a:t>
            </a:fld>
            <a:endParaRPr lang="en-US"/>
          </a:p>
        </p:txBody>
      </p:sp>
    </p:spTree>
    <p:extLst>
      <p:ext uri="{BB962C8B-B14F-4D97-AF65-F5344CB8AC3E}">
        <p14:creationId xmlns:p14="http://schemas.microsoft.com/office/powerpoint/2010/main" val="184047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from </a:t>
            </a:r>
            <a:r>
              <a:rPr lang="en-US" dirty="0">
                <a:hlinkClick r:id="rId3"/>
              </a:rPr>
              <a:t>https://www.mayoclinic.org/tests-procedures/mri/about/pac-20384768</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8</a:t>
            </a:fld>
            <a:endParaRPr lang="en-US"/>
          </a:p>
        </p:txBody>
      </p:sp>
    </p:spTree>
    <p:extLst>
      <p:ext uri="{BB962C8B-B14F-4D97-AF65-F5344CB8AC3E}">
        <p14:creationId xmlns:p14="http://schemas.microsoft.com/office/powerpoint/2010/main" val="131620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CAPS only</a:t>
            </a:r>
            <a:r>
              <a:rPr lang="en-US" baseline="0" dirty="0"/>
              <a:t> requires one traumatic event, old DSM-IV required three</a:t>
            </a:r>
          </a:p>
          <a:p>
            <a:r>
              <a:rPr lang="en-US" baseline="0" dirty="0"/>
              <a:t>CAPS also asks relevant questions to PTSD subtype</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9</a:t>
            </a:fld>
            <a:endParaRPr lang="en-US"/>
          </a:p>
        </p:txBody>
      </p:sp>
    </p:spTree>
    <p:extLst>
      <p:ext uri="{BB962C8B-B14F-4D97-AF65-F5344CB8AC3E}">
        <p14:creationId xmlns:p14="http://schemas.microsoft.com/office/powerpoint/2010/main" val="106339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PTSD group with lower IQ and more</a:t>
            </a:r>
            <a:r>
              <a:rPr lang="en-US" baseline="0" dirty="0"/>
              <a:t> reading errors not graphically represented by noted here</a:t>
            </a:r>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10</a:t>
            </a:fld>
            <a:endParaRPr lang="en-US"/>
          </a:p>
        </p:txBody>
      </p:sp>
    </p:spTree>
    <p:extLst>
      <p:ext uri="{BB962C8B-B14F-4D97-AF65-F5344CB8AC3E}">
        <p14:creationId xmlns:p14="http://schemas.microsoft.com/office/powerpoint/2010/main" val="340539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dirty="0"/>
              <a:t>Alzheimer’s Disease Assessment Scale-Cognitive (ADAS-Cog) increased in PTSD compared to control (increase = worse performance)</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dirty="0"/>
              <a:t>Clinician Administered PTSD Scale (CAPS) higher in PTSD</a:t>
            </a:r>
            <a:r>
              <a:rPr lang="en-US" baseline="0" dirty="0"/>
              <a:t> compared to TBI_PTSD, and both groups higher than the control and TBI group </a:t>
            </a:r>
            <a:r>
              <a:rPr lang="en-US" dirty="0"/>
              <a:t>(increase = worse performance)</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dirty="0"/>
              <a:t>Geriatric Depression Scale (</a:t>
            </a:r>
            <a:r>
              <a:rPr lang="en-US" dirty="0" err="1"/>
              <a:t>GDtotal</a:t>
            </a:r>
            <a:r>
              <a:rPr lang="en-US" dirty="0"/>
              <a:t>)</a:t>
            </a:r>
            <a:r>
              <a:rPr lang="en-US" baseline="0" dirty="0"/>
              <a:t> higher for PTSD/TBI_PTSD than controls and PTSD higher than TBI </a:t>
            </a:r>
            <a:r>
              <a:rPr lang="en-US" dirty="0"/>
              <a:t>(increase = worse performance)</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dirty="0"/>
              <a:t>Combat Exposure Scale (CES)</a:t>
            </a:r>
            <a:r>
              <a:rPr lang="en-US" baseline="0" dirty="0"/>
              <a:t> higher in PTSD/TBI_PTSD, but only PTSD had higher than TBI </a:t>
            </a:r>
            <a:r>
              <a:rPr lang="en-US" dirty="0"/>
              <a:t>(increase = worse performance)</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dirty="0"/>
              <a:t>Clinical Dementia Rating (CDR)</a:t>
            </a:r>
            <a:r>
              <a:rPr lang="en-US" baseline="0" dirty="0"/>
              <a:t> h</a:t>
            </a:r>
            <a:r>
              <a:rPr lang="en-US" dirty="0"/>
              <a:t>igher</a:t>
            </a:r>
            <a:r>
              <a:rPr lang="en-US" baseline="0" dirty="0"/>
              <a:t> in PTSD compared to controls, suggesting cognitive deficits more pronounced in both PTSD groups than in the TBI alone or control group </a:t>
            </a:r>
            <a:r>
              <a:rPr lang="en-US" dirty="0"/>
              <a:t>(increase = worse performance)</a:t>
            </a:r>
          </a:p>
          <a:p>
            <a:pPr marL="228600" marR="0" lvl="0" indent="-228600" algn="l" defTabSz="914400" rtl="0" eaLnBrk="1" fontAlgn="auto" latinLnBrk="0" hangingPunct="1">
              <a:lnSpc>
                <a:spcPct val="100000"/>
              </a:lnSpc>
              <a:spcBef>
                <a:spcPts val="0"/>
              </a:spcBef>
              <a:spcAft>
                <a:spcPts val="0"/>
              </a:spcAft>
              <a:buClrTx/>
              <a:buSzTx/>
              <a:buFontTx/>
              <a:buAutoNum type="alphaUcParenR"/>
              <a:tabLst/>
              <a:defRPr/>
            </a:pPr>
            <a:r>
              <a:rPr lang="en-US" dirty="0"/>
              <a:t>Everyday Cognition (</a:t>
            </a:r>
            <a:r>
              <a:rPr lang="en-US" dirty="0" err="1"/>
              <a:t>ECog</a:t>
            </a:r>
            <a:r>
              <a:rPr lang="en-US" dirty="0"/>
              <a:t>)</a:t>
            </a:r>
            <a:r>
              <a:rPr lang="en-US" baseline="0" dirty="0"/>
              <a:t> higher for PTSD/TBI_PTSD compared to controls and TBI groups; PTSD showed worse visuospatial ability and PTSD/TBI_PTSD showed worse memory ability, planning, and divided attention in contrast to controls </a:t>
            </a:r>
            <a:r>
              <a:rPr lang="en-US" dirty="0"/>
              <a:t>(increase = worse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BE4BBC8-A598-4BD8-8F45-F1B6F79A9354}" type="slidenum">
              <a:rPr lang="en-US" smtClean="0"/>
              <a:t>11</a:t>
            </a:fld>
            <a:endParaRPr lang="en-US"/>
          </a:p>
        </p:txBody>
      </p:sp>
    </p:spTree>
    <p:extLst>
      <p:ext uri="{BB962C8B-B14F-4D97-AF65-F5344CB8AC3E}">
        <p14:creationId xmlns:p14="http://schemas.microsoft.com/office/powerpoint/2010/main" val="2871447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3EE7D8-1B09-4B30-9358-AD347367CE93}"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C9F28-8E50-4222-945F-5705C9F0770A}" type="slidenum">
              <a:rPr lang="en-US" smtClean="0"/>
              <a:t>‹#›</a:t>
            </a:fld>
            <a:endParaRPr lang="en-US"/>
          </a:p>
        </p:txBody>
      </p:sp>
    </p:spTree>
    <p:extLst>
      <p:ext uri="{BB962C8B-B14F-4D97-AF65-F5344CB8AC3E}">
        <p14:creationId xmlns:p14="http://schemas.microsoft.com/office/powerpoint/2010/main" val="3020603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EE7D8-1B09-4B30-9358-AD347367CE93}"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C9F28-8E50-4222-945F-5705C9F0770A}" type="slidenum">
              <a:rPr lang="en-US" smtClean="0"/>
              <a:t>‹#›</a:t>
            </a:fld>
            <a:endParaRPr lang="en-US"/>
          </a:p>
        </p:txBody>
      </p:sp>
    </p:spTree>
    <p:extLst>
      <p:ext uri="{BB962C8B-B14F-4D97-AF65-F5344CB8AC3E}">
        <p14:creationId xmlns:p14="http://schemas.microsoft.com/office/powerpoint/2010/main" val="30239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EE7D8-1B09-4B30-9358-AD347367CE93}"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C9F28-8E50-4222-945F-5705C9F0770A}" type="slidenum">
              <a:rPr lang="en-US" smtClean="0"/>
              <a:t>‹#›</a:t>
            </a:fld>
            <a:endParaRPr lang="en-US"/>
          </a:p>
        </p:txBody>
      </p:sp>
    </p:spTree>
    <p:extLst>
      <p:ext uri="{BB962C8B-B14F-4D97-AF65-F5344CB8AC3E}">
        <p14:creationId xmlns:p14="http://schemas.microsoft.com/office/powerpoint/2010/main" val="315231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3EE7D8-1B09-4B30-9358-AD347367CE93}"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C9F28-8E50-4222-945F-5705C9F0770A}" type="slidenum">
              <a:rPr lang="en-US" smtClean="0"/>
              <a:t>‹#›</a:t>
            </a:fld>
            <a:endParaRPr lang="en-US"/>
          </a:p>
        </p:txBody>
      </p:sp>
    </p:spTree>
    <p:extLst>
      <p:ext uri="{BB962C8B-B14F-4D97-AF65-F5344CB8AC3E}">
        <p14:creationId xmlns:p14="http://schemas.microsoft.com/office/powerpoint/2010/main" val="3662389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3EE7D8-1B09-4B30-9358-AD347367CE93}"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C9F28-8E50-4222-945F-5705C9F0770A}" type="slidenum">
              <a:rPr lang="en-US" smtClean="0"/>
              <a:t>‹#›</a:t>
            </a:fld>
            <a:endParaRPr lang="en-US"/>
          </a:p>
        </p:txBody>
      </p:sp>
    </p:spTree>
    <p:extLst>
      <p:ext uri="{BB962C8B-B14F-4D97-AF65-F5344CB8AC3E}">
        <p14:creationId xmlns:p14="http://schemas.microsoft.com/office/powerpoint/2010/main" val="2633965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3EE7D8-1B09-4B30-9358-AD347367CE93}" type="datetimeFigureOut">
              <a:rPr lang="en-US" smtClean="0"/>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C9F28-8E50-4222-945F-5705C9F0770A}" type="slidenum">
              <a:rPr lang="en-US" smtClean="0"/>
              <a:t>‹#›</a:t>
            </a:fld>
            <a:endParaRPr lang="en-US"/>
          </a:p>
        </p:txBody>
      </p:sp>
    </p:spTree>
    <p:extLst>
      <p:ext uri="{BB962C8B-B14F-4D97-AF65-F5344CB8AC3E}">
        <p14:creationId xmlns:p14="http://schemas.microsoft.com/office/powerpoint/2010/main" val="3056592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3EE7D8-1B09-4B30-9358-AD347367CE93}" type="datetimeFigureOut">
              <a:rPr lang="en-US" smtClean="0"/>
              <a:t>10/3/2019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C9F28-8E50-4222-945F-5705C9F0770A}" type="slidenum">
              <a:rPr lang="en-US" smtClean="0"/>
              <a:t>‹#›</a:t>
            </a:fld>
            <a:endParaRPr lang="en-US"/>
          </a:p>
        </p:txBody>
      </p:sp>
    </p:spTree>
    <p:extLst>
      <p:ext uri="{BB962C8B-B14F-4D97-AF65-F5344CB8AC3E}">
        <p14:creationId xmlns:p14="http://schemas.microsoft.com/office/powerpoint/2010/main" val="280239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3EE7D8-1B09-4B30-9358-AD347367CE93}" type="datetimeFigureOut">
              <a:rPr lang="en-US" smtClean="0"/>
              <a:t>10/3/2019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C9F28-8E50-4222-945F-5705C9F0770A}" type="slidenum">
              <a:rPr lang="en-US" smtClean="0"/>
              <a:t>‹#›</a:t>
            </a:fld>
            <a:endParaRPr lang="en-US"/>
          </a:p>
        </p:txBody>
      </p:sp>
    </p:spTree>
    <p:extLst>
      <p:ext uri="{BB962C8B-B14F-4D97-AF65-F5344CB8AC3E}">
        <p14:creationId xmlns:p14="http://schemas.microsoft.com/office/powerpoint/2010/main" val="373839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EE7D8-1B09-4B30-9358-AD347367CE93}" type="datetimeFigureOut">
              <a:rPr lang="en-US" smtClean="0"/>
              <a:t>10/3/2019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C9F28-8E50-4222-945F-5705C9F0770A}" type="slidenum">
              <a:rPr lang="en-US" smtClean="0"/>
              <a:t>‹#›</a:t>
            </a:fld>
            <a:endParaRPr lang="en-US"/>
          </a:p>
        </p:txBody>
      </p:sp>
    </p:spTree>
    <p:extLst>
      <p:ext uri="{BB962C8B-B14F-4D97-AF65-F5344CB8AC3E}">
        <p14:creationId xmlns:p14="http://schemas.microsoft.com/office/powerpoint/2010/main" val="111562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3EE7D8-1B09-4B30-9358-AD347367CE93}" type="datetimeFigureOut">
              <a:rPr lang="en-US" smtClean="0"/>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C9F28-8E50-4222-945F-5705C9F0770A}" type="slidenum">
              <a:rPr lang="en-US" smtClean="0"/>
              <a:t>‹#›</a:t>
            </a:fld>
            <a:endParaRPr lang="en-US"/>
          </a:p>
        </p:txBody>
      </p:sp>
    </p:spTree>
    <p:extLst>
      <p:ext uri="{BB962C8B-B14F-4D97-AF65-F5344CB8AC3E}">
        <p14:creationId xmlns:p14="http://schemas.microsoft.com/office/powerpoint/2010/main" val="164250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3EE7D8-1B09-4B30-9358-AD347367CE93}" type="datetimeFigureOut">
              <a:rPr lang="en-US" smtClean="0"/>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C9F28-8E50-4222-945F-5705C9F0770A}" type="slidenum">
              <a:rPr lang="en-US" smtClean="0"/>
              <a:t>‹#›</a:t>
            </a:fld>
            <a:endParaRPr lang="en-US"/>
          </a:p>
        </p:txBody>
      </p:sp>
    </p:spTree>
    <p:extLst>
      <p:ext uri="{BB962C8B-B14F-4D97-AF65-F5344CB8AC3E}">
        <p14:creationId xmlns:p14="http://schemas.microsoft.com/office/powerpoint/2010/main" val="90836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EE7D8-1B09-4B30-9358-AD347367CE93}" type="datetimeFigureOut">
              <a:rPr lang="en-US" smtClean="0"/>
              <a:t>10/3/2019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C9F28-8E50-4222-945F-5705C9F0770A}" type="slidenum">
              <a:rPr lang="en-US" smtClean="0"/>
              <a:t>‹#›</a:t>
            </a:fld>
            <a:endParaRPr lang="en-US"/>
          </a:p>
        </p:txBody>
      </p:sp>
    </p:spTree>
    <p:extLst>
      <p:ext uri="{BB962C8B-B14F-4D97-AF65-F5344CB8AC3E}">
        <p14:creationId xmlns:p14="http://schemas.microsoft.com/office/powerpoint/2010/main" val="1323548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004236" y="2200939"/>
            <a:ext cx="8183526" cy="1755591"/>
          </a:xfrm>
          <a:solidFill>
            <a:schemeClr val="bg1"/>
          </a:solidFill>
        </p:spPr>
        <p:txBody>
          <a:bodyPr/>
          <a:lstStyle/>
          <a:p>
            <a:r>
              <a:rPr lang="en-US" b="1" dirty="0"/>
              <a:t>Nanoparticles in PTSD and (m)TBI treatment</a:t>
            </a:r>
          </a:p>
        </p:txBody>
      </p:sp>
      <p:sp>
        <p:nvSpPr>
          <p:cNvPr id="3" name="Subtitle 2"/>
          <p:cNvSpPr>
            <a:spLocks noGrp="1"/>
          </p:cNvSpPr>
          <p:nvPr>
            <p:ph type="subTitle" idx="1"/>
          </p:nvPr>
        </p:nvSpPr>
        <p:spPr>
          <a:xfrm>
            <a:off x="5295207" y="4607878"/>
            <a:ext cx="1601585" cy="446260"/>
          </a:xfrm>
          <a:solidFill>
            <a:schemeClr val="bg1"/>
          </a:solidFill>
        </p:spPr>
        <p:txBody>
          <a:bodyPr/>
          <a:lstStyle/>
          <a:p>
            <a:r>
              <a:rPr lang="en-US" b="1" dirty="0"/>
              <a:t>Eric Graack</a:t>
            </a:r>
          </a:p>
        </p:txBody>
      </p:sp>
    </p:spTree>
    <p:extLst>
      <p:ext uri="{BB962C8B-B14F-4D97-AF65-F5344CB8AC3E}">
        <p14:creationId xmlns:p14="http://schemas.microsoft.com/office/powerpoint/2010/main" val="881425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871749" cy="1325563"/>
          </a:xfrm>
        </p:spPr>
        <p:txBody>
          <a:bodyPr/>
          <a:lstStyle/>
          <a:p>
            <a:r>
              <a:rPr lang="en-US" b="1" dirty="0"/>
              <a:t>Table 1</a:t>
            </a:r>
          </a:p>
        </p:txBody>
      </p:sp>
      <p:pic>
        <p:nvPicPr>
          <p:cNvPr id="4" name="Picture 3"/>
          <p:cNvPicPr>
            <a:picLocks noChangeAspect="1"/>
          </p:cNvPicPr>
          <p:nvPr/>
        </p:nvPicPr>
        <p:blipFill>
          <a:blip r:embed="rId3"/>
          <a:stretch>
            <a:fillRect/>
          </a:stretch>
        </p:blipFill>
        <p:spPr>
          <a:xfrm>
            <a:off x="4003992" y="136807"/>
            <a:ext cx="4726219" cy="6576990"/>
          </a:xfrm>
          <a:prstGeom prst="rect">
            <a:avLst/>
          </a:prstGeom>
        </p:spPr>
      </p:pic>
      <p:sp>
        <p:nvSpPr>
          <p:cNvPr id="3" name="Rectangle 2"/>
          <p:cNvSpPr/>
          <p:nvPr/>
        </p:nvSpPr>
        <p:spPr>
          <a:xfrm>
            <a:off x="4097215" y="4844562"/>
            <a:ext cx="4475285" cy="334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00149" y="5181594"/>
            <a:ext cx="4475285" cy="334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06007" y="2171700"/>
            <a:ext cx="4475285" cy="158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08943" y="2464774"/>
            <a:ext cx="4475285" cy="158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03087" y="2617171"/>
            <a:ext cx="4475285" cy="158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06023" y="2013429"/>
            <a:ext cx="4475285" cy="158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08941" y="3906718"/>
            <a:ext cx="4475285" cy="3341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03084" y="2327029"/>
            <a:ext cx="4475285" cy="134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596554" y="4791781"/>
            <a:ext cx="281353" cy="369332"/>
          </a:xfrm>
          <a:prstGeom prst="rect">
            <a:avLst/>
          </a:prstGeom>
          <a:noFill/>
        </p:spPr>
        <p:txBody>
          <a:bodyPr wrap="square" rtlCol="0">
            <a:spAutoFit/>
          </a:bodyPr>
          <a:lstStyle/>
          <a:p>
            <a:r>
              <a:rPr lang="en-US" dirty="0"/>
              <a:t>*</a:t>
            </a:r>
          </a:p>
        </p:txBody>
      </p:sp>
      <p:sp>
        <p:nvSpPr>
          <p:cNvPr id="13" name="TextBox 12"/>
          <p:cNvSpPr txBox="1"/>
          <p:nvPr/>
        </p:nvSpPr>
        <p:spPr>
          <a:xfrm>
            <a:off x="7599485" y="5111240"/>
            <a:ext cx="281353" cy="369332"/>
          </a:xfrm>
          <a:prstGeom prst="rect">
            <a:avLst/>
          </a:prstGeom>
          <a:noFill/>
        </p:spPr>
        <p:txBody>
          <a:bodyPr wrap="square" rtlCol="0">
            <a:spAutoFit/>
          </a:bodyPr>
          <a:lstStyle/>
          <a:p>
            <a:r>
              <a:rPr lang="en-US" dirty="0"/>
              <a:t>*</a:t>
            </a:r>
          </a:p>
        </p:txBody>
      </p:sp>
      <p:sp>
        <p:nvSpPr>
          <p:cNvPr id="14" name="Rectangle 13"/>
          <p:cNvSpPr/>
          <p:nvPr/>
        </p:nvSpPr>
        <p:spPr>
          <a:xfrm>
            <a:off x="4100144" y="4196865"/>
            <a:ext cx="4475285" cy="33410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103078" y="4533897"/>
            <a:ext cx="4475285" cy="33410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645267" y="4188042"/>
            <a:ext cx="507024" cy="369332"/>
          </a:xfrm>
          <a:prstGeom prst="rect">
            <a:avLst/>
          </a:prstGeom>
          <a:noFill/>
        </p:spPr>
        <p:txBody>
          <a:bodyPr wrap="square" rtlCol="0">
            <a:spAutoFit/>
          </a:bodyPr>
          <a:lstStyle/>
          <a:p>
            <a:r>
              <a:rPr lang="en-US" dirty="0" err="1"/>
              <a:t>n.s</a:t>
            </a:r>
            <a:r>
              <a:rPr lang="en-US" dirty="0"/>
              <a:t>.</a:t>
            </a:r>
          </a:p>
        </p:txBody>
      </p:sp>
      <p:sp>
        <p:nvSpPr>
          <p:cNvPr id="17" name="TextBox 16"/>
          <p:cNvSpPr txBox="1"/>
          <p:nvPr/>
        </p:nvSpPr>
        <p:spPr>
          <a:xfrm>
            <a:off x="4645267" y="4507499"/>
            <a:ext cx="507024" cy="369332"/>
          </a:xfrm>
          <a:prstGeom prst="rect">
            <a:avLst/>
          </a:prstGeom>
          <a:noFill/>
        </p:spPr>
        <p:txBody>
          <a:bodyPr wrap="square" rtlCol="0">
            <a:spAutoFit/>
          </a:bodyPr>
          <a:lstStyle/>
          <a:p>
            <a:r>
              <a:rPr lang="en-US" dirty="0" err="1"/>
              <a:t>n.s</a:t>
            </a:r>
            <a:r>
              <a:rPr lang="en-US" dirty="0"/>
              <a:t>.</a:t>
            </a:r>
          </a:p>
        </p:txBody>
      </p:sp>
    </p:spTree>
    <p:extLst>
      <p:ext uri="{BB962C8B-B14F-4D97-AF65-F5344CB8AC3E}">
        <p14:creationId xmlns:p14="http://schemas.microsoft.com/office/powerpoint/2010/main" val="418261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p:bldP spid="13" grpId="0"/>
      <p:bldP spid="14" grpId="0" animBg="1"/>
      <p:bldP spid="15"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81154" y="0"/>
            <a:ext cx="2029691" cy="803997"/>
          </a:xfrm>
        </p:spPr>
        <p:txBody>
          <a:bodyPr/>
          <a:lstStyle/>
          <a:p>
            <a:r>
              <a:rPr lang="en-US" b="1" dirty="0"/>
              <a:t>Figure 2</a:t>
            </a:r>
          </a:p>
        </p:txBody>
      </p:sp>
      <p:grpSp>
        <p:nvGrpSpPr>
          <p:cNvPr id="10" name="Group 9"/>
          <p:cNvGrpSpPr/>
          <p:nvPr/>
        </p:nvGrpSpPr>
        <p:grpSpPr>
          <a:xfrm>
            <a:off x="7110845" y="1034998"/>
            <a:ext cx="4802590" cy="5049485"/>
            <a:chOff x="82253" y="1071515"/>
            <a:chExt cx="4802590" cy="5049485"/>
          </a:xfrm>
        </p:grpSpPr>
        <p:pic>
          <p:nvPicPr>
            <p:cNvPr id="6" name="Picture 5"/>
            <p:cNvPicPr>
              <a:picLocks noChangeAspect="1"/>
            </p:cNvPicPr>
            <p:nvPr/>
          </p:nvPicPr>
          <p:blipFill rotWithShape="1">
            <a:blip r:embed="rId3"/>
            <a:srcRect r="33605"/>
            <a:stretch/>
          </p:blipFill>
          <p:spPr>
            <a:xfrm>
              <a:off x="82253" y="1071515"/>
              <a:ext cx="4802590" cy="3385554"/>
            </a:xfrm>
            <a:prstGeom prst="rect">
              <a:avLst/>
            </a:prstGeom>
          </p:spPr>
        </p:pic>
        <p:pic>
          <p:nvPicPr>
            <p:cNvPr id="7" name="Picture 6"/>
            <p:cNvPicPr>
              <a:picLocks noChangeAspect="1"/>
            </p:cNvPicPr>
            <p:nvPr/>
          </p:nvPicPr>
          <p:blipFill rotWithShape="1">
            <a:blip r:embed="rId3"/>
            <a:srcRect l="66267" t="50215"/>
            <a:stretch/>
          </p:blipFill>
          <p:spPr>
            <a:xfrm>
              <a:off x="2483548" y="4457068"/>
              <a:ext cx="2401295" cy="1658720"/>
            </a:xfrm>
            <a:prstGeom prst="rect">
              <a:avLst/>
            </a:prstGeom>
          </p:spPr>
        </p:pic>
        <p:pic>
          <p:nvPicPr>
            <p:cNvPr id="8" name="Picture 7"/>
            <p:cNvPicPr>
              <a:picLocks noChangeAspect="1"/>
            </p:cNvPicPr>
            <p:nvPr/>
          </p:nvPicPr>
          <p:blipFill rotWithShape="1">
            <a:blip r:embed="rId3"/>
            <a:srcRect l="66267" b="50058"/>
            <a:stretch/>
          </p:blipFill>
          <p:spPr>
            <a:xfrm>
              <a:off x="82253" y="4457068"/>
              <a:ext cx="2401295" cy="1663932"/>
            </a:xfrm>
            <a:prstGeom prst="rect">
              <a:avLst/>
            </a:prstGeom>
          </p:spPr>
        </p:pic>
      </p:grpSp>
      <p:pic>
        <p:nvPicPr>
          <p:cNvPr id="11" name="Picture 10"/>
          <p:cNvPicPr>
            <a:picLocks noChangeAspect="1"/>
          </p:cNvPicPr>
          <p:nvPr/>
        </p:nvPicPr>
        <p:blipFill>
          <a:blip r:embed="rId4"/>
          <a:stretch>
            <a:fillRect/>
          </a:stretch>
        </p:blipFill>
        <p:spPr>
          <a:xfrm>
            <a:off x="74519" y="1287469"/>
            <a:ext cx="6922628" cy="4656629"/>
          </a:xfrm>
          <a:prstGeom prst="rect">
            <a:avLst/>
          </a:prstGeom>
        </p:spPr>
      </p:pic>
      <p:sp>
        <p:nvSpPr>
          <p:cNvPr id="12" name="Oval 11"/>
          <p:cNvSpPr/>
          <p:nvPr/>
        </p:nvSpPr>
        <p:spPr>
          <a:xfrm>
            <a:off x="7110845" y="916635"/>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5081154" y="0"/>
            <a:ext cx="2029691" cy="803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2</a:t>
            </a:r>
            <a:endParaRPr lang="en-US" b="1" dirty="0"/>
          </a:p>
        </p:txBody>
      </p:sp>
      <p:grpSp>
        <p:nvGrpSpPr>
          <p:cNvPr id="19" name="Group 18"/>
          <p:cNvGrpSpPr/>
          <p:nvPr/>
        </p:nvGrpSpPr>
        <p:grpSpPr>
          <a:xfrm>
            <a:off x="7110845" y="1034998"/>
            <a:ext cx="4802590" cy="5049485"/>
            <a:chOff x="82253" y="1071515"/>
            <a:chExt cx="4802590" cy="5049485"/>
          </a:xfrm>
        </p:grpSpPr>
        <p:pic>
          <p:nvPicPr>
            <p:cNvPr id="20" name="Picture 19"/>
            <p:cNvPicPr>
              <a:picLocks noChangeAspect="1"/>
            </p:cNvPicPr>
            <p:nvPr/>
          </p:nvPicPr>
          <p:blipFill rotWithShape="1">
            <a:blip r:embed="rId3"/>
            <a:srcRect r="33605"/>
            <a:stretch/>
          </p:blipFill>
          <p:spPr>
            <a:xfrm>
              <a:off x="82253" y="1071515"/>
              <a:ext cx="4802590" cy="3385554"/>
            </a:xfrm>
            <a:prstGeom prst="rect">
              <a:avLst/>
            </a:prstGeom>
          </p:spPr>
        </p:pic>
        <p:pic>
          <p:nvPicPr>
            <p:cNvPr id="21" name="Picture 20"/>
            <p:cNvPicPr>
              <a:picLocks noChangeAspect="1"/>
            </p:cNvPicPr>
            <p:nvPr/>
          </p:nvPicPr>
          <p:blipFill rotWithShape="1">
            <a:blip r:embed="rId3"/>
            <a:srcRect l="66267" t="50215"/>
            <a:stretch/>
          </p:blipFill>
          <p:spPr>
            <a:xfrm>
              <a:off x="2483548" y="4457068"/>
              <a:ext cx="2401295" cy="1658720"/>
            </a:xfrm>
            <a:prstGeom prst="rect">
              <a:avLst/>
            </a:prstGeom>
          </p:spPr>
        </p:pic>
        <p:pic>
          <p:nvPicPr>
            <p:cNvPr id="22" name="Picture 21"/>
            <p:cNvPicPr>
              <a:picLocks noChangeAspect="1"/>
            </p:cNvPicPr>
            <p:nvPr/>
          </p:nvPicPr>
          <p:blipFill rotWithShape="1">
            <a:blip r:embed="rId3"/>
            <a:srcRect l="66267" b="50058"/>
            <a:stretch/>
          </p:blipFill>
          <p:spPr>
            <a:xfrm>
              <a:off x="82253" y="4457068"/>
              <a:ext cx="2401295" cy="1663932"/>
            </a:xfrm>
            <a:prstGeom prst="rect">
              <a:avLst/>
            </a:prstGeom>
          </p:spPr>
        </p:pic>
      </p:grpSp>
      <p:pic>
        <p:nvPicPr>
          <p:cNvPr id="23" name="Picture 22"/>
          <p:cNvPicPr>
            <a:picLocks noChangeAspect="1"/>
          </p:cNvPicPr>
          <p:nvPr/>
        </p:nvPicPr>
        <p:blipFill>
          <a:blip r:embed="rId5"/>
          <a:stretch>
            <a:fillRect/>
          </a:stretch>
        </p:blipFill>
        <p:spPr>
          <a:xfrm>
            <a:off x="87464" y="1187685"/>
            <a:ext cx="6814268" cy="4791821"/>
          </a:xfrm>
          <a:prstGeom prst="rect">
            <a:avLst/>
          </a:prstGeom>
        </p:spPr>
      </p:pic>
      <p:sp>
        <p:nvSpPr>
          <p:cNvPr id="24" name="Oval 23"/>
          <p:cNvSpPr/>
          <p:nvPr/>
        </p:nvSpPr>
        <p:spPr>
          <a:xfrm>
            <a:off x="9500294" y="916635"/>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5081154" y="0"/>
            <a:ext cx="2029691" cy="803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2</a:t>
            </a:r>
            <a:endParaRPr lang="en-US" b="1" dirty="0"/>
          </a:p>
        </p:txBody>
      </p:sp>
      <p:grpSp>
        <p:nvGrpSpPr>
          <p:cNvPr id="26" name="Group 25"/>
          <p:cNvGrpSpPr/>
          <p:nvPr/>
        </p:nvGrpSpPr>
        <p:grpSpPr>
          <a:xfrm>
            <a:off x="7110845" y="1034998"/>
            <a:ext cx="4802590" cy="5049485"/>
            <a:chOff x="82253" y="1071515"/>
            <a:chExt cx="4802590" cy="5049485"/>
          </a:xfrm>
        </p:grpSpPr>
        <p:pic>
          <p:nvPicPr>
            <p:cNvPr id="27" name="Picture 26"/>
            <p:cNvPicPr>
              <a:picLocks noChangeAspect="1"/>
            </p:cNvPicPr>
            <p:nvPr/>
          </p:nvPicPr>
          <p:blipFill rotWithShape="1">
            <a:blip r:embed="rId3"/>
            <a:srcRect r="33605"/>
            <a:stretch/>
          </p:blipFill>
          <p:spPr>
            <a:xfrm>
              <a:off x="82253" y="1071515"/>
              <a:ext cx="4802590" cy="3385554"/>
            </a:xfrm>
            <a:prstGeom prst="rect">
              <a:avLst/>
            </a:prstGeom>
          </p:spPr>
        </p:pic>
        <p:pic>
          <p:nvPicPr>
            <p:cNvPr id="28" name="Picture 27"/>
            <p:cNvPicPr>
              <a:picLocks noChangeAspect="1"/>
            </p:cNvPicPr>
            <p:nvPr/>
          </p:nvPicPr>
          <p:blipFill rotWithShape="1">
            <a:blip r:embed="rId3"/>
            <a:srcRect l="66267" t="50215"/>
            <a:stretch/>
          </p:blipFill>
          <p:spPr>
            <a:xfrm>
              <a:off x="2483548" y="4457068"/>
              <a:ext cx="2401295" cy="1658720"/>
            </a:xfrm>
            <a:prstGeom prst="rect">
              <a:avLst/>
            </a:prstGeom>
          </p:spPr>
        </p:pic>
        <p:pic>
          <p:nvPicPr>
            <p:cNvPr id="29" name="Picture 28"/>
            <p:cNvPicPr>
              <a:picLocks noChangeAspect="1"/>
            </p:cNvPicPr>
            <p:nvPr/>
          </p:nvPicPr>
          <p:blipFill rotWithShape="1">
            <a:blip r:embed="rId3"/>
            <a:srcRect l="66267" b="50058"/>
            <a:stretch/>
          </p:blipFill>
          <p:spPr>
            <a:xfrm>
              <a:off x="82253" y="4457068"/>
              <a:ext cx="2401295" cy="1663932"/>
            </a:xfrm>
            <a:prstGeom prst="rect">
              <a:avLst/>
            </a:prstGeom>
          </p:spPr>
        </p:pic>
      </p:grpSp>
      <p:sp>
        <p:nvSpPr>
          <p:cNvPr id="30" name="Oval 29"/>
          <p:cNvSpPr/>
          <p:nvPr/>
        </p:nvSpPr>
        <p:spPr>
          <a:xfrm>
            <a:off x="7166505" y="2636224"/>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6"/>
          <a:stretch>
            <a:fillRect/>
          </a:stretch>
        </p:blipFill>
        <p:spPr>
          <a:xfrm>
            <a:off x="0" y="1270267"/>
            <a:ext cx="7031495" cy="4745393"/>
          </a:xfrm>
          <a:prstGeom prst="rect">
            <a:avLst/>
          </a:prstGeom>
        </p:spPr>
      </p:pic>
      <p:sp>
        <p:nvSpPr>
          <p:cNvPr id="32" name="Title 1"/>
          <p:cNvSpPr txBox="1">
            <a:spLocks/>
          </p:cNvSpPr>
          <p:nvPr/>
        </p:nvSpPr>
        <p:spPr>
          <a:xfrm>
            <a:off x="5081154" y="0"/>
            <a:ext cx="2029691" cy="803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2</a:t>
            </a:r>
            <a:endParaRPr lang="en-US" b="1" dirty="0"/>
          </a:p>
        </p:txBody>
      </p:sp>
      <p:grpSp>
        <p:nvGrpSpPr>
          <p:cNvPr id="33" name="Group 32"/>
          <p:cNvGrpSpPr/>
          <p:nvPr/>
        </p:nvGrpSpPr>
        <p:grpSpPr>
          <a:xfrm>
            <a:off x="7110845" y="1034998"/>
            <a:ext cx="4802590" cy="5049485"/>
            <a:chOff x="82253" y="1071515"/>
            <a:chExt cx="4802590" cy="5049485"/>
          </a:xfrm>
        </p:grpSpPr>
        <p:pic>
          <p:nvPicPr>
            <p:cNvPr id="34" name="Picture 33"/>
            <p:cNvPicPr>
              <a:picLocks noChangeAspect="1"/>
            </p:cNvPicPr>
            <p:nvPr/>
          </p:nvPicPr>
          <p:blipFill rotWithShape="1">
            <a:blip r:embed="rId3"/>
            <a:srcRect r="33605"/>
            <a:stretch/>
          </p:blipFill>
          <p:spPr>
            <a:xfrm>
              <a:off x="82253" y="1071515"/>
              <a:ext cx="4802590" cy="3385554"/>
            </a:xfrm>
            <a:prstGeom prst="rect">
              <a:avLst/>
            </a:prstGeom>
          </p:spPr>
        </p:pic>
        <p:pic>
          <p:nvPicPr>
            <p:cNvPr id="35" name="Picture 34"/>
            <p:cNvPicPr>
              <a:picLocks noChangeAspect="1"/>
            </p:cNvPicPr>
            <p:nvPr/>
          </p:nvPicPr>
          <p:blipFill rotWithShape="1">
            <a:blip r:embed="rId3"/>
            <a:srcRect l="66267" t="50215"/>
            <a:stretch/>
          </p:blipFill>
          <p:spPr>
            <a:xfrm>
              <a:off x="2483548" y="4457068"/>
              <a:ext cx="2401295" cy="1658720"/>
            </a:xfrm>
            <a:prstGeom prst="rect">
              <a:avLst/>
            </a:prstGeom>
          </p:spPr>
        </p:pic>
        <p:pic>
          <p:nvPicPr>
            <p:cNvPr id="36" name="Picture 35"/>
            <p:cNvPicPr>
              <a:picLocks noChangeAspect="1"/>
            </p:cNvPicPr>
            <p:nvPr/>
          </p:nvPicPr>
          <p:blipFill rotWithShape="1">
            <a:blip r:embed="rId3"/>
            <a:srcRect l="66267" b="50058"/>
            <a:stretch/>
          </p:blipFill>
          <p:spPr>
            <a:xfrm>
              <a:off x="82253" y="4457068"/>
              <a:ext cx="2401295" cy="1663932"/>
            </a:xfrm>
            <a:prstGeom prst="rect">
              <a:avLst/>
            </a:prstGeom>
          </p:spPr>
        </p:pic>
      </p:grpSp>
      <p:sp>
        <p:nvSpPr>
          <p:cNvPr id="37" name="Oval 36"/>
          <p:cNvSpPr/>
          <p:nvPr/>
        </p:nvSpPr>
        <p:spPr>
          <a:xfrm>
            <a:off x="9520088" y="2636224"/>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7"/>
          <a:stretch>
            <a:fillRect/>
          </a:stretch>
        </p:blipFill>
        <p:spPr>
          <a:xfrm>
            <a:off x="95416" y="1280159"/>
            <a:ext cx="6792728" cy="4677148"/>
          </a:xfrm>
          <a:prstGeom prst="rect">
            <a:avLst/>
          </a:prstGeom>
        </p:spPr>
      </p:pic>
      <p:sp>
        <p:nvSpPr>
          <p:cNvPr id="39" name="Title 1"/>
          <p:cNvSpPr txBox="1">
            <a:spLocks/>
          </p:cNvSpPr>
          <p:nvPr/>
        </p:nvSpPr>
        <p:spPr>
          <a:xfrm>
            <a:off x="5081154" y="0"/>
            <a:ext cx="2029691" cy="803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2</a:t>
            </a:r>
            <a:endParaRPr lang="en-US" b="1" dirty="0"/>
          </a:p>
        </p:txBody>
      </p:sp>
      <p:grpSp>
        <p:nvGrpSpPr>
          <p:cNvPr id="40" name="Group 39"/>
          <p:cNvGrpSpPr/>
          <p:nvPr/>
        </p:nvGrpSpPr>
        <p:grpSpPr>
          <a:xfrm>
            <a:off x="7110845" y="1034998"/>
            <a:ext cx="4802590" cy="5049485"/>
            <a:chOff x="82253" y="1071515"/>
            <a:chExt cx="4802590" cy="5049485"/>
          </a:xfrm>
        </p:grpSpPr>
        <p:pic>
          <p:nvPicPr>
            <p:cNvPr id="41" name="Picture 40"/>
            <p:cNvPicPr>
              <a:picLocks noChangeAspect="1"/>
            </p:cNvPicPr>
            <p:nvPr/>
          </p:nvPicPr>
          <p:blipFill rotWithShape="1">
            <a:blip r:embed="rId3"/>
            <a:srcRect r="33605"/>
            <a:stretch/>
          </p:blipFill>
          <p:spPr>
            <a:xfrm>
              <a:off x="82253" y="1071515"/>
              <a:ext cx="4802590" cy="3385554"/>
            </a:xfrm>
            <a:prstGeom prst="rect">
              <a:avLst/>
            </a:prstGeom>
          </p:spPr>
        </p:pic>
        <p:pic>
          <p:nvPicPr>
            <p:cNvPr id="42" name="Picture 41"/>
            <p:cNvPicPr>
              <a:picLocks noChangeAspect="1"/>
            </p:cNvPicPr>
            <p:nvPr/>
          </p:nvPicPr>
          <p:blipFill rotWithShape="1">
            <a:blip r:embed="rId3"/>
            <a:srcRect l="66267" t="50215"/>
            <a:stretch/>
          </p:blipFill>
          <p:spPr>
            <a:xfrm>
              <a:off x="2483548" y="4457068"/>
              <a:ext cx="2401295" cy="1658720"/>
            </a:xfrm>
            <a:prstGeom prst="rect">
              <a:avLst/>
            </a:prstGeom>
          </p:spPr>
        </p:pic>
        <p:pic>
          <p:nvPicPr>
            <p:cNvPr id="43" name="Picture 42"/>
            <p:cNvPicPr>
              <a:picLocks noChangeAspect="1"/>
            </p:cNvPicPr>
            <p:nvPr/>
          </p:nvPicPr>
          <p:blipFill rotWithShape="1">
            <a:blip r:embed="rId3"/>
            <a:srcRect l="66267" b="50058"/>
            <a:stretch/>
          </p:blipFill>
          <p:spPr>
            <a:xfrm>
              <a:off x="82253" y="4457068"/>
              <a:ext cx="2401295" cy="1663932"/>
            </a:xfrm>
            <a:prstGeom prst="rect">
              <a:avLst/>
            </a:prstGeom>
          </p:spPr>
        </p:pic>
      </p:grpSp>
      <p:sp>
        <p:nvSpPr>
          <p:cNvPr id="44" name="Oval 43"/>
          <p:cNvSpPr/>
          <p:nvPr/>
        </p:nvSpPr>
        <p:spPr>
          <a:xfrm>
            <a:off x="7166505" y="4329853"/>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8"/>
          <a:stretch>
            <a:fillRect/>
          </a:stretch>
        </p:blipFill>
        <p:spPr>
          <a:xfrm>
            <a:off x="103367" y="1305506"/>
            <a:ext cx="6949440" cy="4686300"/>
          </a:xfrm>
          <a:prstGeom prst="rect">
            <a:avLst/>
          </a:prstGeom>
        </p:spPr>
      </p:pic>
      <p:sp>
        <p:nvSpPr>
          <p:cNvPr id="46" name="Title 1"/>
          <p:cNvSpPr txBox="1">
            <a:spLocks/>
          </p:cNvSpPr>
          <p:nvPr/>
        </p:nvSpPr>
        <p:spPr>
          <a:xfrm>
            <a:off x="5081154" y="0"/>
            <a:ext cx="2029691" cy="8039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2</a:t>
            </a:r>
            <a:endParaRPr lang="en-US" b="1" dirty="0"/>
          </a:p>
        </p:txBody>
      </p:sp>
      <p:grpSp>
        <p:nvGrpSpPr>
          <p:cNvPr id="47" name="Group 46"/>
          <p:cNvGrpSpPr/>
          <p:nvPr/>
        </p:nvGrpSpPr>
        <p:grpSpPr>
          <a:xfrm>
            <a:off x="7110845" y="1034998"/>
            <a:ext cx="4802590" cy="5049485"/>
            <a:chOff x="82253" y="1071515"/>
            <a:chExt cx="4802590" cy="5049485"/>
          </a:xfrm>
        </p:grpSpPr>
        <p:pic>
          <p:nvPicPr>
            <p:cNvPr id="48" name="Picture 47"/>
            <p:cNvPicPr>
              <a:picLocks noChangeAspect="1"/>
            </p:cNvPicPr>
            <p:nvPr/>
          </p:nvPicPr>
          <p:blipFill rotWithShape="1">
            <a:blip r:embed="rId3"/>
            <a:srcRect r="33605"/>
            <a:stretch/>
          </p:blipFill>
          <p:spPr>
            <a:xfrm>
              <a:off x="82253" y="1071515"/>
              <a:ext cx="4802590" cy="3385554"/>
            </a:xfrm>
            <a:prstGeom prst="rect">
              <a:avLst/>
            </a:prstGeom>
          </p:spPr>
        </p:pic>
        <p:pic>
          <p:nvPicPr>
            <p:cNvPr id="49" name="Picture 48"/>
            <p:cNvPicPr>
              <a:picLocks noChangeAspect="1"/>
            </p:cNvPicPr>
            <p:nvPr/>
          </p:nvPicPr>
          <p:blipFill rotWithShape="1">
            <a:blip r:embed="rId3"/>
            <a:srcRect l="66267" t="50215"/>
            <a:stretch/>
          </p:blipFill>
          <p:spPr>
            <a:xfrm>
              <a:off x="2483548" y="4457068"/>
              <a:ext cx="2401295" cy="1658720"/>
            </a:xfrm>
            <a:prstGeom prst="rect">
              <a:avLst/>
            </a:prstGeom>
          </p:spPr>
        </p:pic>
        <p:pic>
          <p:nvPicPr>
            <p:cNvPr id="50" name="Picture 49"/>
            <p:cNvPicPr>
              <a:picLocks noChangeAspect="1"/>
            </p:cNvPicPr>
            <p:nvPr/>
          </p:nvPicPr>
          <p:blipFill rotWithShape="1">
            <a:blip r:embed="rId3"/>
            <a:srcRect l="66267" b="50058"/>
            <a:stretch/>
          </p:blipFill>
          <p:spPr>
            <a:xfrm>
              <a:off x="82253" y="4457068"/>
              <a:ext cx="2401295" cy="1663932"/>
            </a:xfrm>
            <a:prstGeom prst="rect">
              <a:avLst/>
            </a:prstGeom>
          </p:spPr>
        </p:pic>
      </p:grpSp>
      <p:sp>
        <p:nvSpPr>
          <p:cNvPr id="51" name="Oval 50"/>
          <p:cNvSpPr/>
          <p:nvPr/>
        </p:nvSpPr>
        <p:spPr>
          <a:xfrm>
            <a:off x="9512139" y="4329853"/>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9"/>
          <a:stretch>
            <a:fillRect/>
          </a:stretch>
        </p:blipFill>
        <p:spPr>
          <a:xfrm>
            <a:off x="79513" y="1272208"/>
            <a:ext cx="6937169" cy="4687975"/>
          </a:xfrm>
          <a:prstGeom prst="rect">
            <a:avLst/>
          </a:prstGeom>
        </p:spPr>
      </p:pic>
    </p:spTree>
    <p:extLst>
      <p:ext uri="{BB962C8B-B14F-4D97-AF65-F5344CB8AC3E}">
        <p14:creationId xmlns:p14="http://schemas.microsoft.com/office/powerpoint/2010/main" val="280393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subTnLst>
                                    <p:set>
                                      <p:cBhvr override="childStyle">
                                        <p:cTn dur="1" fill="hold" display="0" masterRel="nextClick" afterEffect="1"/>
                                        <p:tgtEl>
                                          <p:spTgt spid="40"/>
                                        </p:tgtEl>
                                        <p:attrNameLst>
                                          <p:attrName>style.visibility</p:attrName>
                                        </p:attrNameLst>
                                      </p:cBhvr>
                                      <p:to>
                                        <p:strVal val="hidden"/>
                                      </p:to>
                                    </p:set>
                                  </p:sub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8" grpId="0"/>
      <p:bldP spid="24" grpId="0" animBg="1"/>
      <p:bldP spid="25" grpId="0"/>
      <p:bldP spid="30" grpId="0" animBg="1"/>
      <p:bldP spid="32" grpId="0"/>
      <p:bldP spid="37" grpId="0" animBg="1"/>
      <p:bldP spid="39" grpId="0"/>
      <p:bldP spid="44" grpId="0" animBg="1"/>
      <p:bldP spid="46" grpId="0"/>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4227" y="0"/>
            <a:ext cx="2043545" cy="776288"/>
          </a:xfrm>
        </p:spPr>
        <p:txBody>
          <a:bodyPr/>
          <a:lstStyle/>
          <a:p>
            <a:r>
              <a:rPr lang="en-US" b="1" dirty="0"/>
              <a:t>Figure 3</a:t>
            </a:r>
          </a:p>
        </p:txBody>
      </p:sp>
      <p:pic>
        <p:nvPicPr>
          <p:cNvPr id="4" name="Picture 3"/>
          <p:cNvPicPr>
            <a:picLocks noChangeAspect="1"/>
          </p:cNvPicPr>
          <p:nvPr/>
        </p:nvPicPr>
        <p:blipFill>
          <a:blip r:embed="rId3"/>
          <a:stretch>
            <a:fillRect/>
          </a:stretch>
        </p:blipFill>
        <p:spPr>
          <a:xfrm>
            <a:off x="665017" y="776288"/>
            <a:ext cx="10861963" cy="5956826"/>
          </a:xfrm>
          <a:prstGeom prst="rect">
            <a:avLst/>
          </a:prstGeom>
        </p:spPr>
      </p:pic>
      <p:sp>
        <p:nvSpPr>
          <p:cNvPr id="3" name="TextBox 2"/>
          <p:cNvSpPr txBox="1"/>
          <p:nvPr/>
        </p:nvSpPr>
        <p:spPr>
          <a:xfrm>
            <a:off x="9889884" y="1169377"/>
            <a:ext cx="1503485" cy="584775"/>
          </a:xfrm>
          <a:prstGeom prst="rect">
            <a:avLst/>
          </a:prstGeom>
          <a:noFill/>
        </p:spPr>
        <p:txBody>
          <a:bodyPr wrap="square" rtlCol="0">
            <a:spAutoFit/>
          </a:bodyPr>
          <a:lstStyle/>
          <a:p>
            <a:r>
              <a:rPr lang="en-US" sz="3200" dirty="0">
                <a:solidFill>
                  <a:schemeClr val="bg1"/>
                </a:solidFill>
              </a:rPr>
              <a:t>Control</a:t>
            </a:r>
          </a:p>
        </p:txBody>
      </p:sp>
      <p:sp>
        <p:nvSpPr>
          <p:cNvPr id="5" name="TextBox 4"/>
          <p:cNvSpPr txBox="1"/>
          <p:nvPr/>
        </p:nvSpPr>
        <p:spPr>
          <a:xfrm>
            <a:off x="10196147" y="2543907"/>
            <a:ext cx="718036" cy="584775"/>
          </a:xfrm>
          <a:prstGeom prst="rect">
            <a:avLst/>
          </a:prstGeom>
          <a:noFill/>
        </p:spPr>
        <p:txBody>
          <a:bodyPr wrap="square" rtlCol="0">
            <a:spAutoFit/>
          </a:bodyPr>
          <a:lstStyle/>
          <a:p>
            <a:r>
              <a:rPr lang="en-US" sz="3200" dirty="0">
                <a:solidFill>
                  <a:schemeClr val="bg1"/>
                </a:solidFill>
              </a:rPr>
              <a:t>TBI</a:t>
            </a:r>
          </a:p>
        </p:txBody>
      </p:sp>
      <p:sp>
        <p:nvSpPr>
          <p:cNvPr id="6" name="TextBox 5"/>
          <p:cNvSpPr txBox="1"/>
          <p:nvPr/>
        </p:nvSpPr>
        <p:spPr>
          <a:xfrm>
            <a:off x="9738953" y="4252541"/>
            <a:ext cx="1805349" cy="584775"/>
          </a:xfrm>
          <a:prstGeom prst="rect">
            <a:avLst/>
          </a:prstGeom>
          <a:noFill/>
        </p:spPr>
        <p:txBody>
          <a:bodyPr wrap="square" rtlCol="0">
            <a:spAutoFit/>
          </a:bodyPr>
          <a:lstStyle/>
          <a:p>
            <a:r>
              <a:rPr lang="en-US" sz="3200" dirty="0">
                <a:solidFill>
                  <a:schemeClr val="bg1"/>
                </a:solidFill>
              </a:rPr>
              <a:t>TBI_PTSD</a:t>
            </a:r>
          </a:p>
        </p:txBody>
      </p:sp>
      <p:sp>
        <p:nvSpPr>
          <p:cNvPr id="7" name="TextBox 6"/>
          <p:cNvSpPr txBox="1"/>
          <p:nvPr/>
        </p:nvSpPr>
        <p:spPr>
          <a:xfrm>
            <a:off x="10043749" y="5627071"/>
            <a:ext cx="1028693" cy="584775"/>
          </a:xfrm>
          <a:prstGeom prst="rect">
            <a:avLst/>
          </a:prstGeom>
          <a:noFill/>
        </p:spPr>
        <p:txBody>
          <a:bodyPr wrap="square" rtlCol="0">
            <a:spAutoFit/>
          </a:bodyPr>
          <a:lstStyle/>
          <a:p>
            <a:r>
              <a:rPr lang="en-US" sz="3200" dirty="0">
                <a:solidFill>
                  <a:schemeClr val="bg1"/>
                </a:solidFill>
              </a:rPr>
              <a:t>PTSD</a:t>
            </a:r>
          </a:p>
        </p:txBody>
      </p:sp>
      <p:sp>
        <p:nvSpPr>
          <p:cNvPr id="8" name="TextBox 7"/>
          <p:cNvSpPr txBox="1"/>
          <p:nvPr/>
        </p:nvSpPr>
        <p:spPr>
          <a:xfrm>
            <a:off x="9653953" y="2955693"/>
            <a:ext cx="1802423" cy="276999"/>
          </a:xfrm>
          <a:prstGeom prst="rect">
            <a:avLst/>
          </a:prstGeom>
          <a:noFill/>
        </p:spPr>
        <p:txBody>
          <a:bodyPr wrap="square" rtlCol="0">
            <a:spAutoFit/>
          </a:bodyPr>
          <a:lstStyle/>
          <a:p>
            <a:r>
              <a:rPr lang="en-US" sz="1200" dirty="0">
                <a:solidFill>
                  <a:schemeClr val="bg1"/>
                </a:solidFill>
              </a:rPr>
              <a:t>Significantly less activity</a:t>
            </a:r>
          </a:p>
        </p:txBody>
      </p:sp>
      <p:sp>
        <p:nvSpPr>
          <p:cNvPr id="9" name="TextBox 8"/>
          <p:cNvSpPr txBox="1"/>
          <p:nvPr/>
        </p:nvSpPr>
        <p:spPr>
          <a:xfrm>
            <a:off x="9837132" y="3128682"/>
            <a:ext cx="1802423" cy="276999"/>
          </a:xfrm>
          <a:prstGeom prst="rect">
            <a:avLst/>
          </a:prstGeom>
          <a:noFill/>
        </p:spPr>
        <p:txBody>
          <a:bodyPr wrap="square" rtlCol="0">
            <a:spAutoFit/>
          </a:bodyPr>
          <a:lstStyle/>
          <a:p>
            <a:r>
              <a:rPr lang="en-US" sz="1200" dirty="0">
                <a:solidFill>
                  <a:schemeClr val="bg1"/>
                </a:solidFill>
              </a:rPr>
              <a:t>Significantly more activity</a:t>
            </a:r>
          </a:p>
        </p:txBody>
      </p:sp>
      <p:sp>
        <p:nvSpPr>
          <p:cNvPr id="10" name="Right Arrow 9"/>
          <p:cNvSpPr/>
          <p:nvPr/>
        </p:nvSpPr>
        <p:spPr>
          <a:xfrm rot="5400000">
            <a:off x="10765868" y="3302418"/>
            <a:ext cx="272557" cy="3288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9613514" y="3228584"/>
            <a:ext cx="420225" cy="3288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5017" y="3603133"/>
            <a:ext cx="9172115" cy="31299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70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4227" y="258617"/>
            <a:ext cx="2043545" cy="776288"/>
          </a:xfrm>
        </p:spPr>
        <p:txBody>
          <a:bodyPr/>
          <a:lstStyle/>
          <a:p>
            <a:r>
              <a:rPr lang="en-US" b="1" dirty="0"/>
              <a:t>Figure 4</a:t>
            </a:r>
          </a:p>
        </p:txBody>
      </p:sp>
      <p:pic>
        <p:nvPicPr>
          <p:cNvPr id="4" name="Picture 3"/>
          <p:cNvPicPr>
            <a:picLocks noChangeAspect="1"/>
          </p:cNvPicPr>
          <p:nvPr/>
        </p:nvPicPr>
        <p:blipFill>
          <a:blip r:embed="rId3"/>
          <a:stretch>
            <a:fillRect/>
          </a:stretch>
        </p:blipFill>
        <p:spPr>
          <a:xfrm>
            <a:off x="333374" y="1274040"/>
            <a:ext cx="11525250" cy="5067300"/>
          </a:xfrm>
          <a:prstGeom prst="rect">
            <a:avLst/>
          </a:prstGeom>
        </p:spPr>
      </p:pic>
      <p:sp>
        <p:nvSpPr>
          <p:cNvPr id="5" name="TextBox 4"/>
          <p:cNvSpPr txBox="1"/>
          <p:nvPr/>
        </p:nvSpPr>
        <p:spPr>
          <a:xfrm>
            <a:off x="8605894" y="2646368"/>
            <a:ext cx="1802423" cy="276999"/>
          </a:xfrm>
          <a:prstGeom prst="rect">
            <a:avLst/>
          </a:prstGeom>
          <a:noFill/>
        </p:spPr>
        <p:txBody>
          <a:bodyPr wrap="square" rtlCol="0">
            <a:spAutoFit/>
          </a:bodyPr>
          <a:lstStyle/>
          <a:p>
            <a:r>
              <a:rPr lang="en-US" sz="1200" dirty="0">
                <a:solidFill>
                  <a:schemeClr val="bg1"/>
                </a:solidFill>
              </a:rPr>
              <a:t>Significantly less activity</a:t>
            </a:r>
          </a:p>
        </p:txBody>
      </p:sp>
      <p:sp>
        <p:nvSpPr>
          <p:cNvPr id="6" name="TextBox 5"/>
          <p:cNvSpPr txBox="1"/>
          <p:nvPr/>
        </p:nvSpPr>
        <p:spPr>
          <a:xfrm>
            <a:off x="10162451" y="2652496"/>
            <a:ext cx="1802423" cy="276999"/>
          </a:xfrm>
          <a:prstGeom prst="rect">
            <a:avLst/>
          </a:prstGeom>
          <a:noFill/>
        </p:spPr>
        <p:txBody>
          <a:bodyPr wrap="square" rtlCol="0">
            <a:spAutoFit/>
          </a:bodyPr>
          <a:lstStyle/>
          <a:p>
            <a:r>
              <a:rPr lang="en-US" sz="1200" dirty="0">
                <a:solidFill>
                  <a:schemeClr val="bg1"/>
                </a:solidFill>
              </a:rPr>
              <a:t>Significantly more activity</a:t>
            </a:r>
          </a:p>
        </p:txBody>
      </p:sp>
      <p:sp>
        <p:nvSpPr>
          <p:cNvPr id="7" name="Right Arrow 6"/>
          <p:cNvSpPr/>
          <p:nvPr/>
        </p:nvSpPr>
        <p:spPr>
          <a:xfrm rot="5400000">
            <a:off x="9535263" y="2895209"/>
            <a:ext cx="272557" cy="3288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10762948" y="2895208"/>
            <a:ext cx="272557" cy="3288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6200000">
            <a:off x="9529404" y="2335433"/>
            <a:ext cx="272557" cy="3288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6200000">
            <a:off x="10757089" y="2335432"/>
            <a:ext cx="272557" cy="3288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600035" y="4301823"/>
            <a:ext cx="1802423" cy="276999"/>
          </a:xfrm>
          <a:prstGeom prst="rect">
            <a:avLst/>
          </a:prstGeom>
          <a:noFill/>
        </p:spPr>
        <p:txBody>
          <a:bodyPr wrap="square" rtlCol="0">
            <a:spAutoFit/>
          </a:bodyPr>
          <a:lstStyle/>
          <a:p>
            <a:r>
              <a:rPr lang="en-US" sz="1200" dirty="0">
                <a:solidFill>
                  <a:schemeClr val="bg1"/>
                </a:solidFill>
              </a:rPr>
              <a:t>Significantly less activity</a:t>
            </a:r>
          </a:p>
        </p:txBody>
      </p:sp>
      <p:sp>
        <p:nvSpPr>
          <p:cNvPr id="13" name="TextBox 12"/>
          <p:cNvSpPr txBox="1"/>
          <p:nvPr/>
        </p:nvSpPr>
        <p:spPr>
          <a:xfrm>
            <a:off x="10156592" y="4307951"/>
            <a:ext cx="1802423" cy="276999"/>
          </a:xfrm>
          <a:prstGeom prst="rect">
            <a:avLst/>
          </a:prstGeom>
          <a:noFill/>
        </p:spPr>
        <p:txBody>
          <a:bodyPr wrap="square" rtlCol="0">
            <a:spAutoFit/>
          </a:bodyPr>
          <a:lstStyle/>
          <a:p>
            <a:r>
              <a:rPr lang="en-US" sz="1200" dirty="0">
                <a:solidFill>
                  <a:schemeClr val="bg1"/>
                </a:solidFill>
              </a:rPr>
              <a:t>Significantly more activity</a:t>
            </a:r>
          </a:p>
        </p:txBody>
      </p:sp>
      <p:sp>
        <p:nvSpPr>
          <p:cNvPr id="14" name="Right Arrow 13"/>
          <p:cNvSpPr/>
          <p:nvPr/>
        </p:nvSpPr>
        <p:spPr>
          <a:xfrm rot="5400000">
            <a:off x="9529404" y="4550664"/>
            <a:ext cx="272557" cy="3288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5400000">
            <a:off x="10757089" y="4550663"/>
            <a:ext cx="272557" cy="3288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6200000">
            <a:off x="9523545" y="3990888"/>
            <a:ext cx="272557" cy="3288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6200000">
            <a:off x="10751230" y="3990887"/>
            <a:ext cx="272557" cy="3288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012115" y="1573823"/>
            <a:ext cx="2699239" cy="2637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847997" y="3159373"/>
            <a:ext cx="2993043" cy="2637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032635" y="4865075"/>
            <a:ext cx="2699239" cy="2637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85800" y="1300416"/>
            <a:ext cx="8326315" cy="1565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97528" y="2938721"/>
            <a:ext cx="8326315" cy="1565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00464" y="4577026"/>
            <a:ext cx="8326315" cy="15658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05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6985" y="750269"/>
            <a:ext cx="2062018" cy="770963"/>
          </a:xfrm>
        </p:spPr>
        <p:txBody>
          <a:bodyPr/>
          <a:lstStyle/>
          <a:p>
            <a:r>
              <a:rPr lang="en-US" b="1" dirty="0"/>
              <a:t>Figure 5</a:t>
            </a:r>
          </a:p>
        </p:txBody>
      </p:sp>
      <p:grpSp>
        <p:nvGrpSpPr>
          <p:cNvPr id="8" name="Group 7"/>
          <p:cNvGrpSpPr/>
          <p:nvPr/>
        </p:nvGrpSpPr>
        <p:grpSpPr>
          <a:xfrm>
            <a:off x="157941" y="359568"/>
            <a:ext cx="2676697" cy="6233853"/>
            <a:chOff x="157941" y="359568"/>
            <a:chExt cx="2676697" cy="6233853"/>
          </a:xfrm>
        </p:grpSpPr>
        <p:pic>
          <p:nvPicPr>
            <p:cNvPr id="4" name="Picture 3"/>
            <p:cNvPicPr>
              <a:picLocks noChangeAspect="1"/>
            </p:cNvPicPr>
            <p:nvPr/>
          </p:nvPicPr>
          <p:blipFill rotWithShape="1">
            <a:blip r:embed="rId3"/>
            <a:srcRect r="50385"/>
            <a:stretch/>
          </p:blipFill>
          <p:spPr>
            <a:xfrm>
              <a:off x="157941" y="359568"/>
              <a:ext cx="2676697" cy="3744927"/>
            </a:xfrm>
            <a:prstGeom prst="rect">
              <a:avLst/>
            </a:prstGeom>
          </p:spPr>
        </p:pic>
        <p:pic>
          <p:nvPicPr>
            <p:cNvPr id="5" name="Picture 4"/>
            <p:cNvPicPr>
              <a:picLocks noChangeAspect="1"/>
            </p:cNvPicPr>
            <p:nvPr/>
          </p:nvPicPr>
          <p:blipFill rotWithShape="1">
            <a:blip r:embed="rId3"/>
            <a:srcRect l="50596" r="-1" b="33539"/>
            <a:stretch/>
          </p:blipFill>
          <p:spPr>
            <a:xfrm>
              <a:off x="163636" y="4104495"/>
              <a:ext cx="2665305" cy="2488926"/>
            </a:xfrm>
            <a:prstGeom prst="rect">
              <a:avLst/>
            </a:prstGeom>
          </p:spPr>
        </p:pic>
      </p:grpSp>
      <p:pic>
        <p:nvPicPr>
          <p:cNvPr id="9" name="Picture 8"/>
          <p:cNvPicPr>
            <a:picLocks noChangeAspect="1"/>
          </p:cNvPicPr>
          <p:nvPr/>
        </p:nvPicPr>
        <p:blipFill>
          <a:blip r:embed="rId4"/>
          <a:stretch>
            <a:fillRect/>
          </a:stretch>
        </p:blipFill>
        <p:spPr>
          <a:xfrm>
            <a:off x="2804002" y="1886556"/>
            <a:ext cx="9324975" cy="4286250"/>
          </a:xfrm>
          <a:prstGeom prst="rect">
            <a:avLst/>
          </a:prstGeom>
        </p:spPr>
      </p:pic>
      <p:sp>
        <p:nvSpPr>
          <p:cNvPr id="11" name="Oval 10"/>
          <p:cNvSpPr/>
          <p:nvPr/>
        </p:nvSpPr>
        <p:spPr>
          <a:xfrm>
            <a:off x="324196" y="307567"/>
            <a:ext cx="2504745" cy="128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6706985" y="750269"/>
            <a:ext cx="2062018" cy="770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5</a:t>
            </a:r>
            <a:endParaRPr lang="en-US" b="1" dirty="0"/>
          </a:p>
        </p:txBody>
      </p:sp>
      <p:grpSp>
        <p:nvGrpSpPr>
          <p:cNvPr id="18" name="Group 17"/>
          <p:cNvGrpSpPr/>
          <p:nvPr/>
        </p:nvGrpSpPr>
        <p:grpSpPr>
          <a:xfrm>
            <a:off x="157941" y="359568"/>
            <a:ext cx="2676697" cy="6233853"/>
            <a:chOff x="157941" y="359568"/>
            <a:chExt cx="2676697" cy="6233853"/>
          </a:xfrm>
        </p:grpSpPr>
        <p:pic>
          <p:nvPicPr>
            <p:cNvPr id="19" name="Picture 18"/>
            <p:cNvPicPr>
              <a:picLocks noChangeAspect="1"/>
            </p:cNvPicPr>
            <p:nvPr/>
          </p:nvPicPr>
          <p:blipFill rotWithShape="1">
            <a:blip r:embed="rId3"/>
            <a:srcRect r="50385"/>
            <a:stretch/>
          </p:blipFill>
          <p:spPr>
            <a:xfrm>
              <a:off x="157941" y="359568"/>
              <a:ext cx="2676697" cy="3744927"/>
            </a:xfrm>
            <a:prstGeom prst="rect">
              <a:avLst/>
            </a:prstGeom>
          </p:spPr>
        </p:pic>
        <p:pic>
          <p:nvPicPr>
            <p:cNvPr id="20" name="Picture 19"/>
            <p:cNvPicPr>
              <a:picLocks noChangeAspect="1"/>
            </p:cNvPicPr>
            <p:nvPr/>
          </p:nvPicPr>
          <p:blipFill rotWithShape="1">
            <a:blip r:embed="rId3"/>
            <a:srcRect l="50596" r="-1" b="33539"/>
            <a:stretch/>
          </p:blipFill>
          <p:spPr>
            <a:xfrm>
              <a:off x="163636" y="4104495"/>
              <a:ext cx="2665305" cy="2488926"/>
            </a:xfrm>
            <a:prstGeom prst="rect">
              <a:avLst/>
            </a:prstGeom>
          </p:spPr>
        </p:pic>
      </p:grpSp>
      <p:pic>
        <p:nvPicPr>
          <p:cNvPr id="21" name="Picture 20"/>
          <p:cNvPicPr>
            <a:picLocks noChangeAspect="1"/>
          </p:cNvPicPr>
          <p:nvPr/>
        </p:nvPicPr>
        <p:blipFill>
          <a:blip r:embed="rId5"/>
          <a:stretch>
            <a:fillRect/>
          </a:stretch>
        </p:blipFill>
        <p:spPr>
          <a:xfrm>
            <a:off x="2832020" y="2057572"/>
            <a:ext cx="9248775" cy="4276725"/>
          </a:xfrm>
          <a:prstGeom prst="rect">
            <a:avLst/>
          </a:prstGeom>
        </p:spPr>
      </p:pic>
      <p:sp>
        <p:nvSpPr>
          <p:cNvPr id="22" name="Oval 21"/>
          <p:cNvSpPr/>
          <p:nvPr/>
        </p:nvSpPr>
        <p:spPr>
          <a:xfrm>
            <a:off x="324196" y="1579413"/>
            <a:ext cx="2504745" cy="128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6706985" y="750269"/>
            <a:ext cx="2062018" cy="770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5</a:t>
            </a:r>
            <a:endParaRPr lang="en-US" b="1" dirty="0"/>
          </a:p>
        </p:txBody>
      </p:sp>
      <p:grpSp>
        <p:nvGrpSpPr>
          <p:cNvPr id="24" name="Group 23"/>
          <p:cNvGrpSpPr/>
          <p:nvPr/>
        </p:nvGrpSpPr>
        <p:grpSpPr>
          <a:xfrm>
            <a:off x="157941" y="359568"/>
            <a:ext cx="2676697" cy="6233853"/>
            <a:chOff x="157941" y="359568"/>
            <a:chExt cx="2676697" cy="6233853"/>
          </a:xfrm>
        </p:grpSpPr>
        <p:pic>
          <p:nvPicPr>
            <p:cNvPr id="25" name="Picture 24"/>
            <p:cNvPicPr>
              <a:picLocks noChangeAspect="1"/>
            </p:cNvPicPr>
            <p:nvPr/>
          </p:nvPicPr>
          <p:blipFill rotWithShape="1">
            <a:blip r:embed="rId3"/>
            <a:srcRect r="50385"/>
            <a:stretch/>
          </p:blipFill>
          <p:spPr>
            <a:xfrm>
              <a:off x="157941" y="359568"/>
              <a:ext cx="2676697" cy="3744927"/>
            </a:xfrm>
            <a:prstGeom prst="rect">
              <a:avLst/>
            </a:prstGeom>
          </p:spPr>
        </p:pic>
        <p:pic>
          <p:nvPicPr>
            <p:cNvPr id="26" name="Picture 25"/>
            <p:cNvPicPr>
              <a:picLocks noChangeAspect="1"/>
            </p:cNvPicPr>
            <p:nvPr/>
          </p:nvPicPr>
          <p:blipFill rotWithShape="1">
            <a:blip r:embed="rId3"/>
            <a:srcRect l="50596" r="-1" b="33539"/>
            <a:stretch/>
          </p:blipFill>
          <p:spPr>
            <a:xfrm>
              <a:off x="163636" y="4104495"/>
              <a:ext cx="2665305" cy="2488926"/>
            </a:xfrm>
            <a:prstGeom prst="rect">
              <a:avLst/>
            </a:prstGeom>
          </p:spPr>
        </p:pic>
      </p:grpSp>
      <p:pic>
        <p:nvPicPr>
          <p:cNvPr id="27" name="Picture 26"/>
          <p:cNvPicPr>
            <a:picLocks noChangeAspect="1"/>
          </p:cNvPicPr>
          <p:nvPr/>
        </p:nvPicPr>
        <p:blipFill>
          <a:blip r:embed="rId6"/>
          <a:stretch>
            <a:fillRect/>
          </a:stretch>
        </p:blipFill>
        <p:spPr>
          <a:xfrm>
            <a:off x="2823707" y="1979208"/>
            <a:ext cx="9296400" cy="4267200"/>
          </a:xfrm>
          <a:prstGeom prst="rect">
            <a:avLst/>
          </a:prstGeom>
        </p:spPr>
      </p:pic>
      <p:sp>
        <p:nvSpPr>
          <p:cNvPr id="28" name="Oval 27"/>
          <p:cNvSpPr/>
          <p:nvPr/>
        </p:nvSpPr>
        <p:spPr>
          <a:xfrm>
            <a:off x="324196" y="2826324"/>
            <a:ext cx="2504745" cy="128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txBox="1">
            <a:spLocks/>
          </p:cNvSpPr>
          <p:nvPr/>
        </p:nvSpPr>
        <p:spPr>
          <a:xfrm>
            <a:off x="6706985" y="750269"/>
            <a:ext cx="2062018" cy="770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5</a:t>
            </a:r>
            <a:endParaRPr lang="en-US" b="1" dirty="0"/>
          </a:p>
        </p:txBody>
      </p:sp>
      <p:grpSp>
        <p:nvGrpSpPr>
          <p:cNvPr id="30" name="Group 29"/>
          <p:cNvGrpSpPr/>
          <p:nvPr/>
        </p:nvGrpSpPr>
        <p:grpSpPr>
          <a:xfrm>
            <a:off x="157941" y="359568"/>
            <a:ext cx="2676697" cy="6233853"/>
            <a:chOff x="157941" y="359568"/>
            <a:chExt cx="2676697" cy="6233853"/>
          </a:xfrm>
        </p:grpSpPr>
        <p:pic>
          <p:nvPicPr>
            <p:cNvPr id="31" name="Picture 30"/>
            <p:cNvPicPr>
              <a:picLocks noChangeAspect="1"/>
            </p:cNvPicPr>
            <p:nvPr/>
          </p:nvPicPr>
          <p:blipFill rotWithShape="1">
            <a:blip r:embed="rId3"/>
            <a:srcRect r="50385"/>
            <a:stretch/>
          </p:blipFill>
          <p:spPr>
            <a:xfrm>
              <a:off x="157941" y="359568"/>
              <a:ext cx="2676697" cy="3744927"/>
            </a:xfrm>
            <a:prstGeom prst="rect">
              <a:avLst/>
            </a:prstGeom>
          </p:spPr>
        </p:pic>
        <p:pic>
          <p:nvPicPr>
            <p:cNvPr id="32" name="Picture 31"/>
            <p:cNvPicPr>
              <a:picLocks noChangeAspect="1"/>
            </p:cNvPicPr>
            <p:nvPr/>
          </p:nvPicPr>
          <p:blipFill rotWithShape="1">
            <a:blip r:embed="rId3"/>
            <a:srcRect l="50596" r="-1" b="33539"/>
            <a:stretch/>
          </p:blipFill>
          <p:spPr>
            <a:xfrm>
              <a:off x="163636" y="4104495"/>
              <a:ext cx="2665305" cy="2488926"/>
            </a:xfrm>
            <a:prstGeom prst="rect">
              <a:avLst/>
            </a:prstGeom>
          </p:spPr>
        </p:pic>
      </p:grpSp>
      <p:pic>
        <p:nvPicPr>
          <p:cNvPr id="33" name="Picture 32"/>
          <p:cNvPicPr>
            <a:picLocks noChangeAspect="1"/>
          </p:cNvPicPr>
          <p:nvPr/>
        </p:nvPicPr>
        <p:blipFill>
          <a:blip r:embed="rId7"/>
          <a:stretch>
            <a:fillRect/>
          </a:stretch>
        </p:blipFill>
        <p:spPr>
          <a:xfrm>
            <a:off x="2828941" y="1962582"/>
            <a:ext cx="9286875" cy="4267200"/>
          </a:xfrm>
          <a:prstGeom prst="rect">
            <a:avLst/>
          </a:prstGeom>
        </p:spPr>
      </p:pic>
      <p:sp>
        <p:nvSpPr>
          <p:cNvPr id="34" name="Oval 33"/>
          <p:cNvSpPr/>
          <p:nvPr/>
        </p:nvSpPr>
        <p:spPr>
          <a:xfrm>
            <a:off x="324196" y="4073235"/>
            <a:ext cx="2504745" cy="128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txBox="1">
            <a:spLocks/>
          </p:cNvSpPr>
          <p:nvPr/>
        </p:nvSpPr>
        <p:spPr>
          <a:xfrm>
            <a:off x="6706985" y="750269"/>
            <a:ext cx="2062018" cy="770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5</a:t>
            </a:r>
            <a:endParaRPr lang="en-US" b="1" dirty="0"/>
          </a:p>
        </p:txBody>
      </p:sp>
      <p:grpSp>
        <p:nvGrpSpPr>
          <p:cNvPr id="36" name="Group 35"/>
          <p:cNvGrpSpPr/>
          <p:nvPr/>
        </p:nvGrpSpPr>
        <p:grpSpPr>
          <a:xfrm>
            <a:off x="157941" y="359568"/>
            <a:ext cx="2676697" cy="6233853"/>
            <a:chOff x="157941" y="359568"/>
            <a:chExt cx="2676697" cy="6233853"/>
          </a:xfrm>
        </p:grpSpPr>
        <p:pic>
          <p:nvPicPr>
            <p:cNvPr id="37" name="Picture 36"/>
            <p:cNvPicPr>
              <a:picLocks noChangeAspect="1"/>
            </p:cNvPicPr>
            <p:nvPr/>
          </p:nvPicPr>
          <p:blipFill rotWithShape="1">
            <a:blip r:embed="rId3"/>
            <a:srcRect r="50385"/>
            <a:stretch/>
          </p:blipFill>
          <p:spPr>
            <a:xfrm>
              <a:off x="157941" y="359568"/>
              <a:ext cx="2676697" cy="3744927"/>
            </a:xfrm>
            <a:prstGeom prst="rect">
              <a:avLst/>
            </a:prstGeom>
          </p:spPr>
        </p:pic>
        <p:pic>
          <p:nvPicPr>
            <p:cNvPr id="38" name="Picture 37"/>
            <p:cNvPicPr>
              <a:picLocks noChangeAspect="1"/>
            </p:cNvPicPr>
            <p:nvPr/>
          </p:nvPicPr>
          <p:blipFill rotWithShape="1">
            <a:blip r:embed="rId3"/>
            <a:srcRect l="50596" r="-1" b="33539"/>
            <a:stretch/>
          </p:blipFill>
          <p:spPr>
            <a:xfrm>
              <a:off x="163636" y="4104495"/>
              <a:ext cx="2665305" cy="2488926"/>
            </a:xfrm>
            <a:prstGeom prst="rect">
              <a:avLst/>
            </a:prstGeom>
          </p:spPr>
        </p:pic>
      </p:grpSp>
      <p:pic>
        <p:nvPicPr>
          <p:cNvPr id="39" name="Picture 38"/>
          <p:cNvPicPr>
            <a:picLocks noChangeAspect="1"/>
          </p:cNvPicPr>
          <p:nvPr/>
        </p:nvPicPr>
        <p:blipFill>
          <a:blip r:embed="rId8"/>
          <a:stretch>
            <a:fillRect/>
          </a:stretch>
        </p:blipFill>
        <p:spPr>
          <a:xfrm>
            <a:off x="2823707" y="2045883"/>
            <a:ext cx="9258300" cy="4295775"/>
          </a:xfrm>
          <a:prstGeom prst="rect">
            <a:avLst/>
          </a:prstGeom>
        </p:spPr>
      </p:pic>
      <p:sp>
        <p:nvSpPr>
          <p:cNvPr id="40" name="Oval 39"/>
          <p:cNvSpPr/>
          <p:nvPr/>
        </p:nvSpPr>
        <p:spPr>
          <a:xfrm>
            <a:off x="324196" y="5320146"/>
            <a:ext cx="2504745" cy="128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41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7" grpId="0"/>
      <p:bldP spid="22" grpId="0" animBg="1"/>
      <p:bldP spid="23" grpId="0"/>
      <p:bldP spid="28" grpId="0" animBg="1"/>
      <p:bldP spid="29" grpId="0"/>
      <p:bldP spid="34" grpId="0" animBg="1"/>
      <p:bldP spid="35" grpId="0"/>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9104" y="723934"/>
            <a:ext cx="1813790" cy="1325563"/>
          </a:xfrm>
        </p:spPr>
        <p:txBody>
          <a:bodyPr/>
          <a:lstStyle/>
          <a:p>
            <a:r>
              <a:rPr lang="en-US" b="1" dirty="0"/>
              <a:t>Table 2</a:t>
            </a:r>
          </a:p>
        </p:txBody>
      </p:sp>
      <p:pic>
        <p:nvPicPr>
          <p:cNvPr id="4" name="Picture 3"/>
          <p:cNvPicPr>
            <a:picLocks noChangeAspect="1"/>
          </p:cNvPicPr>
          <p:nvPr/>
        </p:nvPicPr>
        <p:blipFill>
          <a:blip r:embed="rId3"/>
          <a:stretch>
            <a:fillRect/>
          </a:stretch>
        </p:blipFill>
        <p:spPr>
          <a:xfrm>
            <a:off x="342560" y="2361910"/>
            <a:ext cx="11506879" cy="2948999"/>
          </a:xfrm>
          <a:prstGeom prst="rect">
            <a:avLst/>
          </a:prstGeom>
        </p:spPr>
      </p:pic>
      <p:sp>
        <p:nvSpPr>
          <p:cNvPr id="3" name="Rectangle 2"/>
          <p:cNvSpPr/>
          <p:nvPr/>
        </p:nvSpPr>
        <p:spPr>
          <a:xfrm>
            <a:off x="4053254" y="3666392"/>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56189" y="3845168"/>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59124" y="4023944"/>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62057" y="4985241"/>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54275" y="3666392"/>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54275" y="3845168"/>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54275" y="4023944"/>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54275" y="4220304"/>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54275" y="4416664"/>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54275" y="4604232"/>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254275" y="4791800"/>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254275" y="4988160"/>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411319" y="3663453"/>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414251" y="3842226"/>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417183" y="4029791"/>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411323" y="4217356"/>
            <a:ext cx="1160584" cy="1494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03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240" y="481504"/>
            <a:ext cx="2080491" cy="690591"/>
          </a:xfrm>
        </p:spPr>
        <p:txBody>
          <a:bodyPr>
            <a:normAutofit fontScale="90000"/>
          </a:bodyPr>
          <a:lstStyle/>
          <a:p>
            <a:r>
              <a:rPr lang="en-US" b="1" dirty="0"/>
              <a:t>Figure 6</a:t>
            </a:r>
          </a:p>
        </p:txBody>
      </p:sp>
      <p:grpSp>
        <p:nvGrpSpPr>
          <p:cNvPr id="8" name="Group 7"/>
          <p:cNvGrpSpPr/>
          <p:nvPr/>
        </p:nvGrpSpPr>
        <p:grpSpPr>
          <a:xfrm>
            <a:off x="511668" y="182794"/>
            <a:ext cx="2422726" cy="6534150"/>
            <a:chOff x="320475" y="365674"/>
            <a:chExt cx="2422726" cy="6534150"/>
          </a:xfrm>
        </p:grpSpPr>
        <p:pic>
          <p:nvPicPr>
            <p:cNvPr id="6" name="Picture 5"/>
            <p:cNvPicPr>
              <a:picLocks noChangeAspect="1"/>
            </p:cNvPicPr>
            <p:nvPr/>
          </p:nvPicPr>
          <p:blipFill rotWithShape="1">
            <a:blip r:embed="rId3"/>
            <a:srcRect r="51551"/>
            <a:stretch/>
          </p:blipFill>
          <p:spPr>
            <a:xfrm>
              <a:off x="320475" y="365674"/>
              <a:ext cx="2422726" cy="3267075"/>
            </a:xfrm>
            <a:prstGeom prst="rect">
              <a:avLst/>
            </a:prstGeom>
          </p:spPr>
        </p:pic>
        <p:pic>
          <p:nvPicPr>
            <p:cNvPr id="7" name="Picture 6"/>
            <p:cNvPicPr>
              <a:picLocks noChangeAspect="1"/>
            </p:cNvPicPr>
            <p:nvPr/>
          </p:nvPicPr>
          <p:blipFill rotWithShape="1">
            <a:blip r:embed="rId3"/>
            <a:srcRect l="51884"/>
            <a:stretch/>
          </p:blipFill>
          <p:spPr>
            <a:xfrm>
              <a:off x="328787" y="3632749"/>
              <a:ext cx="2406101" cy="3267075"/>
            </a:xfrm>
            <a:prstGeom prst="rect">
              <a:avLst/>
            </a:prstGeom>
          </p:spPr>
        </p:pic>
      </p:grpSp>
      <p:pic>
        <p:nvPicPr>
          <p:cNvPr id="9" name="Picture 8"/>
          <p:cNvPicPr>
            <a:picLocks noChangeAspect="1"/>
          </p:cNvPicPr>
          <p:nvPr/>
        </p:nvPicPr>
        <p:blipFill>
          <a:blip r:embed="rId4"/>
          <a:stretch>
            <a:fillRect/>
          </a:stretch>
        </p:blipFill>
        <p:spPr>
          <a:xfrm>
            <a:off x="3767052" y="1579418"/>
            <a:ext cx="7467600" cy="4933950"/>
          </a:xfrm>
          <a:prstGeom prst="rect">
            <a:avLst/>
          </a:prstGeom>
        </p:spPr>
      </p:pic>
      <p:sp>
        <p:nvSpPr>
          <p:cNvPr id="10" name="Oval 9"/>
          <p:cNvSpPr/>
          <p:nvPr/>
        </p:nvSpPr>
        <p:spPr>
          <a:xfrm>
            <a:off x="395286" y="99752"/>
            <a:ext cx="3021241" cy="1687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6873240" y="481504"/>
            <a:ext cx="2080491" cy="6905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6</a:t>
            </a:r>
            <a:endParaRPr lang="en-US" b="1" dirty="0"/>
          </a:p>
        </p:txBody>
      </p:sp>
      <p:grpSp>
        <p:nvGrpSpPr>
          <p:cNvPr id="12" name="Group 11"/>
          <p:cNvGrpSpPr/>
          <p:nvPr/>
        </p:nvGrpSpPr>
        <p:grpSpPr>
          <a:xfrm>
            <a:off x="511668" y="182794"/>
            <a:ext cx="2422726" cy="6534150"/>
            <a:chOff x="320475" y="365674"/>
            <a:chExt cx="2422726" cy="6534150"/>
          </a:xfrm>
        </p:grpSpPr>
        <p:pic>
          <p:nvPicPr>
            <p:cNvPr id="13" name="Picture 12"/>
            <p:cNvPicPr>
              <a:picLocks noChangeAspect="1"/>
            </p:cNvPicPr>
            <p:nvPr/>
          </p:nvPicPr>
          <p:blipFill rotWithShape="1">
            <a:blip r:embed="rId3"/>
            <a:srcRect r="51551"/>
            <a:stretch/>
          </p:blipFill>
          <p:spPr>
            <a:xfrm>
              <a:off x="320475" y="365674"/>
              <a:ext cx="2422726" cy="3267075"/>
            </a:xfrm>
            <a:prstGeom prst="rect">
              <a:avLst/>
            </a:prstGeom>
          </p:spPr>
        </p:pic>
        <p:pic>
          <p:nvPicPr>
            <p:cNvPr id="14" name="Picture 13"/>
            <p:cNvPicPr>
              <a:picLocks noChangeAspect="1"/>
            </p:cNvPicPr>
            <p:nvPr/>
          </p:nvPicPr>
          <p:blipFill rotWithShape="1">
            <a:blip r:embed="rId3"/>
            <a:srcRect l="51884"/>
            <a:stretch/>
          </p:blipFill>
          <p:spPr>
            <a:xfrm>
              <a:off x="328787" y="3632749"/>
              <a:ext cx="2406101" cy="3267075"/>
            </a:xfrm>
            <a:prstGeom prst="rect">
              <a:avLst/>
            </a:prstGeom>
          </p:spPr>
        </p:pic>
      </p:grpSp>
      <p:pic>
        <p:nvPicPr>
          <p:cNvPr id="15" name="Picture 14"/>
          <p:cNvPicPr>
            <a:picLocks noChangeAspect="1"/>
          </p:cNvPicPr>
          <p:nvPr/>
        </p:nvPicPr>
        <p:blipFill>
          <a:blip r:embed="rId5"/>
          <a:stretch>
            <a:fillRect/>
          </a:stretch>
        </p:blipFill>
        <p:spPr>
          <a:xfrm>
            <a:off x="3776576" y="1579591"/>
            <a:ext cx="7448550" cy="4895850"/>
          </a:xfrm>
          <a:prstGeom prst="rect">
            <a:avLst/>
          </a:prstGeom>
        </p:spPr>
      </p:pic>
      <p:sp>
        <p:nvSpPr>
          <p:cNvPr id="16" name="Oval 15"/>
          <p:cNvSpPr/>
          <p:nvPr/>
        </p:nvSpPr>
        <p:spPr>
          <a:xfrm>
            <a:off x="395286" y="1729049"/>
            <a:ext cx="3021241" cy="1687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6873240" y="481504"/>
            <a:ext cx="2080491" cy="6905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6</a:t>
            </a:r>
            <a:endParaRPr lang="en-US" b="1" dirty="0"/>
          </a:p>
        </p:txBody>
      </p:sp>
      <p:grpSp>
        <p:nvGrpSpPr>
          <p:cNvPr id="18" name="Group 17"/>
          <p:cNvGrpSpPr/>
          <p:nvPr/>
        </p:nvGrpSpPr>
        <p:grpSpPr>
          <a:xfrm>
            <a:off x="511668" y="182794"/>
            <a:ext cx="2422726" cy="6534150"/>
            <a:chOff x="320475" y="365674"/>
            <a:chExt cx="2422726" cy="6534150"/>
          </a:xfrm>
        </p:grpSpPr>
        <p:pic>
          <p:nvPicPr>
            <p:cNvPr id="19" name="Picture 18"/>
            <p:cNvPicPr>
              <a:picLocks noChangeAspect="1"/>
            </p:cNvPicPr>
            <p:nvPr/>
          </p:nvPicPr>
          <p:blipFill rotWithShape="1">
            <a:blip r:embed="rId3"/>
            <a:srcRect r="51551"/>
            <a:stretch/>
          </p:blipFill>
          <p:spPr>
            <a:xfrm>
              <a:off x="320475" y="365674"/>
              <a:ext cx="2422726" cy="3267075"/>
            </a:xfrm>
            <a:prstGeom prst="rect">
              <a:avLst/>
            </a:prstGeom>
          </p:spPr>
        </p:pic>
        <p:pic>
          <p:nvPicPr>
            <p:cNvPr id="20" name="Picture 19"/>
            <p:cNvPicPr>
              <a:picLocks noChangeAspect="1"/>
            </p:cNvPicPr>
            <p:nvPr/>
          </p:nvPicPr>
          <p:blipFill rotWithShape="1">
            <a:blip r:embed="rId3"/>
            <a:srcRect l="51884"/>
            <a:stretch/>
          </p:blipFill>
          <p:spPr>
            <a:xfrm>
              <a:off x="328787" y="3632749"/>
              <a:ext cx="2406101" cy="3267075"/>
            </a:xfrm>
            <a:prstGeom prst="rect">
              <a:avLst/>
            </a:prstGeom>
          </p:spPr>
        </p:pic>
      </p:grpSp>
      <p:pic>
        <p:nvPicPr>
          <p:cNvPr id="21" name="Picture 20"/>
          <p:cNvPicPr>
            <a:picLocks noChangeAspect="1"/>
          </p:cNvPicPr>
          <p:nvPr/>
        </p:nvPicPr>
        <p:blipFill>
          <a:blip r:embed="rId6"/>
          <a:stretch>
            <a:fillRect/>
          </a:stretch>
        </p:blipFill>
        <p:spPr>
          <a:xfrm>
            <a:off x="3776576" y="1574829"/>
            <a:ext cx="7448550" cy="4905375"/>
          </a:xfrm>
          <a:prstGeom prst="rect">
            <a:avLst/>
          </a:prstGeom>
        </p:spPr>
      </p:pic>
      <p:sp>
        <p:nvSpPr>
          <p:cNvPr id="22" name="Oval 21"/>
          <p:cNvSpPr/>
          <p:nvPr/>
        </p:nvSpPr>
        <p:spPr>
          <a:xfrm>
            <a:off x="395286" y="3374963"/>
            <a:ext cx="3021241" cy="1687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6873240" y="481504"/>
            <a:ext cx="2080491" cy="6905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6</a:t>
            </a:r>
            <a:endParaRPr lang="en-US" b="1" dirty="0"/>
          </a:p>
        </p:txBody>
      </p:sp>
      <p:grpSp>
        <p:nvGrpSpPr>
          <p:cNvPr id="24" name="Group 23"/>
          <p:cNvGrpSpPr/>
          <p:nvPr/>
        </p:nvGrpSpPr>
        <p:grpSpPr>
          <a:xfrm>
            <a:off x="511668" y="182794"/>
            <a:ext cx="2422726" cy="6534150"/>
            <a:chOff x="320475" y="365674"/>
            <a:chExt cx="2422726" cy="6534150"/>
          </a:xfrm>
        </p:grpSpPr>
        <p:pic>
          <p:nvPicPr>
            <p:cNvPr id="25" name="Picture 24"/>
            <p:cNvPicPr>
              <a:picLocks noChangeAspect="1"/>
            </p:cNvPicPr>
            <p:nvPr/>
          </p:nvPicPr>
          <p:blipFill rotWithShape="1">
            <a:blip r:embed="rId3"/>
            <a:srcRect r="51551"/>
            <a:stretch/>
          </p:blipFill>
          <p:spPr>
            <a:xfrm>
              <a:off x="320475" y="365674"/>
              <a:ext cx="2422726" cy="3267075"/>
            </a:xfrm>
            <a:prstGeom prst="rect">
              <a:avLst/>
            </a:prstGeom>
          </p:spPr>
        </p:pic>
        <p:pic>
          <p:nvPicPr>
            <p:cNvPr id="26" name="Picture 25"/>
            <p:cNvPicPr>
              <a:picLocks noChangeAspect="1"/>
            </p:cNvPicPr>
            <p:nvPr/>
          </p:nvPicPr>
          <p:blipFill rotWithShape="1">
            <a:blip r:embed="rId3"/>
            <a:srcRect l="51884"/>
            <a:stretch/>
          </p:blipFill>
          <p:spPr>
            <a:xfrm>
              <a:off x="328787" y="3632749"/>
              <a:ext cx="2406101" cy="3267075"/>
            </a:xfrm>
            <a:prstGeom prst="rect">
              <a:avLst/>
            </a:prstGeom>
          </p:spPr>
        </p:pic>
      </p:grpSp>
      <p:pic>
        <p:nvPicPr>
          <p:cNvPr id="27" name="Picture 26"/>
          <p:cNvPicPr>
            <a:picLocks noChangeAspect="1"/>
          </p:cNvPicPr>
          <p:nvPr/>
        </p:nvPicPr>
        <p:blipFill>
          <a:blip r:embed="rId7"/>
          <a:stretch>
            <a:fillRect/>
          </a:stretch>
        </p:blipFill>
        <p:spPr>
          <a:xfrm>
            <a:off x="3749300" y="1597432"/>
            <a:ext cx="7419975" cy="4876800"/>
          </a:xfrm>
          <a:prstGeom prst="rect">
            <a:avLst/>
          </a:prstGeom>
        </p:spPr>
      </p:pic>
      <p:sp>
        <p:nvSpPr>
          <p:cNvPr id="28" name="Oval 27"/>
          <p:cNvSpPr/>
          <p:nvPr/>
        </p:nvSpPr>
        <p:spPr>
          <a:xfrm>
            <a:off x="436851" y="5004260"/>
            <a:ext cx="3021241" cy="1687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32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p:bldP spid="16" grpId="0" animBg="1"/>
      <p:bldP spid="17" grpId="0"/>
      <p:bldP spid="22" grpId="0" animBg="1"/>
      <p:bldP spid="23" grpId="0"/>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1552" y="631132"/>
            <a:ext cx="2080491" cy="798658"/>
          </a:xfrm>
        </p:spPr>
        <p:txBody>
          <a:bodyPr/>
          <a:lstStyle/>
          <a:p>
            <a:r>
              <a:rPr lang="en-US" b="1" dirty="0"/>
              <a:t>Figure 7</a:t>
            </a:r>
          </a:p>
        </p:txBody>
      </p:sp>
      <p:grpSp>
        <p:nvGrpSpPr>
          <p:cNvPr id="7" name="Group 6"/>
          <p:cNvGrpSpPr/>
          <p:nvPr/>
        </p:nvGrpSpPr>
        <p:grpSpPr>
          <a:xfrm>
            <a:off x="537727" y="117415"/>
            <a:ext cx="2463165" cy="6629400"/>
            <a:chOff x="205220" y="183919"/>
            <a:chExt cx="2463165" cy="6629400"/>
          </a:xfrm>
        </p:grpSpPr>
        <p:pic>
          <p:nvPicPr>
            <p:cNvPr id="5" name="Picture 4"/>
            <p:cNvPicPr>
              <a:picLocks noChangeAspect="1"/>
            </p:cNvPicPr>
            <p:nvPr/>
          </p:nvPicPr>
          <p:blipFill rotWithShape="1">
            <a:blip r:embed="rId3"/>
            <a:srcRect r="51208"/>
            <a:stretch/>
          </p:blipFill>
          <p:spPr>
            <a:xfrm>
              <a:off x="205220" y="183919"/>
              <a:ext cx="2463165" cy="3314700"/>
            </a:xfrm>
            <a:prstGeom prst="rect">
              <a:avLst/>
            </a:prstGeom>
          </p:spPr>
        </p:pic>
        <p:pic>
          <p:nvPicPr>
            <p:cNvPr id="6" name="Picture 5"/>
            <p:cNvPicPr>
              <a:picLocks noChangeAspect="1"/>
            </p:cNvPicPr>
            <p:nvPr/>
          </p:nvPicPr>
          <p:blipFill rotWithShape="1">
            <a:blip r:embed="rId3"/>
            <a:srcRect l="51214"/>
            <a:stretch/>
          </p:blipFill>
          <p:spPr>
            <a:xfrm>
              <a:off x="205220" y="3498619"/>
              <a:ext cx="2462819" cy="3314700"/>
            </a:xfrm>
            <a:prstGeom prst="rect">
              <a:avLst/>
            </a:prstGeom>
          </p:spPr>
        </p:pic>
      </p:grpSp>
      <p:pic>
        <p:nvPicPr>
          <p:cNvPr id="8" name="Picture 7"/>
          <p:cNvPicPr>
            <a:picLocks noChangeAspect="1"/>
          </p:cNvPicPr>
          <p:nvPr/>
        </p:nvPicPr>
        <p:blipFill>
          <a:blip r:embed="rId4"/>
          <a:stretch>
            <a:fillRect/>
          </a:stretch>
        </p:blipFill>
        <p:spPr>
          <a:xfrm>
            <a:off x="3771901" y="1620983"/>
            <a:ext cx="7391400" cy="4848225"/>
          </a:xfrm>
          <a:prstGeom prst="rect">
            <a:avLst/>
          </a:prstGeom>
        </p:spPr>
      </p:pic>
      <p:sp>
        <p:nvSpPr>
          <p:cNvPr id="9" name="Oval 8"/>
          <p:cNvSpPr/>
          <p:nvPr/>
        </p:nvSpPr>
        <p:spPr>
          <a:xfrm>
            <a:off x="395286" y="99752"/>
            <a:ext cx="3021241" cy="1687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6881552" y="631132"/>
            <a:ext cx="2080491" cy="798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7</a:t>
            </a:r>
            <a:endParaRPr lang="en-US" b="1" dirty="0"/>
          </a:p>
        </p:txBody>
      </p:sp>
      <p:pic>
        <p:nvPicPr>
          <p:cNvPr id="11" name="Picture 10"/>
          <p:cNvPicPr>
            <a:picLocks noChangeAspect="1"/>
          </p:cNvPicPr>
          <p:nvPr/>
        </p:nvPicPr>
        <p:blipFill>
          <a:blip r:embed="rId5"/>
          <a:stretch>
            <a:fillRect/>
          </a:stretch>
        </p:blipFill>
        <p:spPr>
          <a:xfrm>
            <a:off x="3746876" y="1606952"/>
            <a:ext cx="7458075" cy="4857750"/>
          </a:xfrm>
          <a:prstGeom prst="rect">
            <a:avLst/>
          </a:prstGeom>
        </p:spPr>
      </p:pic>
      <p:grpSp>
        <p:nvGrpSpPr>
          <p:cNvPr id="12" name="Group 11"/>
          <p:cNvGrpSpPr/>
          <p:nvPr/>
        </p:nvGrpSpPr>
        <p:grpSpPr>
          <a:xfrm>
            <a:off x="537727" y="117415"/>
            <a:ext cx="2463165" cy="6629400"/>
            <a:chOff x="205220" y="183919"/>
            <a:chExt cx="2463165" cy="6629400"/>
          </a:xfrm>
        </p:grpSpPr>
        <p:pic>
          <p:nvPicPr>
            <p:cNvPr id="13" name="Picture 12"/>
            <p:cNvPicPr>
              <a:picLocks noChangeAspect="1"/>
            </p:cNvPicPr>
            <p:nvPr/>
          </p:nvPicPr>
          <p:blipFill rotWithShape="1">
            <a:blip r:embed="rId3"/>
            <a:srcRect r="51208"/>
            <a:stretch/>
          </p:blipFill>
          <p:spPr>
            <a:xfrm>
              <a:off x="205220" y="183919"/>
              <a:ext cx="2463165" cy="3314700"/>
            </a:xfrm>
            <a:prstGeom prst="rect">
              <a:avLst/>
            </a:prstGeom>
          </p:spPr>
        </p:pic>
        <p:pic>
          <p:nvPicPr>
            <p:cNvPr id="14" name="Picture 13"/>
            <p:cNvPicPr>
              <a:picLocks noChangeAspect="1"/>
            </p:cNvPicPr>
            <p:nvPr/>
          </p:nvPicPr>
          <p:blipFill rotWithShape="1">
            <a:blip r:embed="rId3"/>
            <a:srcRect l="51214"/>
            <a:stretch/>
          </p:blipFill>
          <p:spPr>
            <a:xfrm>
              <a:off x="205220" y="3498619"/>
              <a:ext cx="2462819" cy="3314700"/>
            </a:xfrm>
            <a:prstGeom prst="rect">
              <a:avLst/>
            </a:prstGeom>
          </p:spPr>
        </p:pic>
      </p:grpSp>
      <p:sp>
        <p:nvSpPr>
          <p:cNvPr id="15" name="Oval 14"/>
          <p:cNvSpPr/>
          <p:nvPr/>
        </p:nvSpPr>
        <p:spPr>
          <a:xfrm>
            <a:off x="395286" y="1729049"/>
            <a:ext cx="3021241" cy="1687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6881552" y="631132"/>
            <a:ext cx="2080491" cy="798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7</a:t>
            </a:r>
            <a:endParaRPr lang="en-US" b="1" dirty="0"/>
          </a:p>
        </p:txBody>
      </p:sp>
      <p:pic>
        <p:nvPicPr>
          <p:cNvPr id="17" name="Picture 16"/>
          <p:cNvPicPr>
            <a:picLocks noChangeAspect="1"/>
          </p:cNvPicPr>
          <p:nvPr/>
        </p:nvPicPr>
        <p:blipFill>
          <a:blip r:embed="rId6"/>
          <a:stretch>
            <a:fillRect/>
          </a:stretch>
        </p:blipFill>
        <p:spPr>
          <a:xfrm>
            <a:off x="3762378" y="1579591"/>
            <a:ext cx="7410450" cy="4895850"/>
          </a:xfrm>
          <a:prstGeom prst="rect">
            <a:avLst/>
          </a:prstGeom>
        </p:spPr>
      </p:pic>
      <p:grpSp>
        <p:nvGrpSpPr>
          <p:cNvPr id="18" name="Group 17"/>
          <p:cNvGrpSpPr/>
          <p:nvPr/>
        </p:nvGrpSpPr>
        <p:grpSpPr>
          <a:xfrm>
            <a:off x="537727" y="117415"/>
            <a:ext cx="2463165" cy="6629400"/>
            <a:chOff x="205220" y="183919"/>
            <a:chExt cx="2463165" cy="6629400"/>
          </a:xfrm>
        </p:grpSpPr>
        <p:pic>
          <p:nvPicPr>
            <p:cNvPr id="19" name="Picture 18"/>
            <p:cNvPicPr>
              <a:picLocks noChangeAspect="1"/>
            </p:cNvPicPr>
            <p:nvPr/>
          </p:nvPicPr>
          <p:blipFill rotWithShape="1">
            <a:blip r:embed="rId3"/>
            <a:srcRect r="51208"/>
            <a:stretch/>
          </p:blipFill>
          <p:spPr>
            <a:xfrm>
              <a:off x="205220" y="183919"/>
              <a:ext cx="2463165" cy="3314700"/>
            </a:xfrm>
            <a:prstGeom prst="rect">
              <a:avLst/>
            </a:prstGeom>
          </p:spPr>
        </p:pic>
        <p:pic>
          <p:nvPicPr>
            <p:cNvPr id="20" name="Picture 19"/>
            <p:cNvPicPr>
              <a:picLocks noChangeAspect="1"/>
            </p:cNvPicPr>
            <p:nvPr/>
          </p:nvPicPr>
          <p:blipFill rotWithShape="1">
            <a:blip r:embed="rId3"/>
            <a:srcRect l="51214"/>
            <a:stretch/>
          </p:blipFill>
          <p:spPr>
            <a:xfrm>
              <a:off x="205220" y="3498619"/>
              <a:ext cx="2462819" cy="3314700"/>
            </a:xfrm>
            <a:prstGeom prst="rect">
              <a:avLst/>
            </a:prstGeom>
          </p:spPr>
        </p:pic>
      </p:grpSp>
      <p:sp>
        <p:nvSpPr>
          <p:cNvPr id="21" name="Oval 20"/>
          <p:cNvSpPr/>
          <p:nvPr/>
        </p:nvSpPr>
        <p:spPr>
          <a:xfrm>
            <a:off x="395286" y="3374963"/>
            <a:ext cx="3021241" cy="1687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txBox="1">
            <a:spLocks/>
          </p:cNvSpPr>
          <p:nvPr/>
        </p:nvSpPr>
        <p:spPr>
          <a:xfrm>
            <a:off x="6881552" y="631132"/>
            <a:ext cx="2080491" cy="7986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7</a:t>
            </a:r>
            <a:endParaRPr lang="en-US" b="1" dirty="0"/>
          </a:p>
        </p:txBody>
      </p:sp>
      <p:pic>
        <p:nvPicPr>
          <p:cNvPr id="23" name="Picture 22"/>
          <p:cNvPicPr>
            <a:picLocks noChangeAspect="1"/>
          </p:cNvPicPr>
          <p:nvPr/>
        </p:nvPicPr>
        <p:blipFill>
          <a:blip r:embed="rId7"/>
          <a:stretch>
            <a:fillRect/>
          </a:stretch>
        </p:blipFill>
        <p:spPr>
          <a:xfrm>
            <a:off x="3778998" y="1618816"/>
            <a:ext cx="7410450" cy="4867275"/>
          </a:xfrm>
          <a:prstGeom prst="rect">
            <a:avLst/>
          </a:prstGeom>
        </p:spPr>
      </p:pic>
      <p:grpSp>
        <p:nvGrpSpPr>
          <p:cNvPr id="24" name="Group 23"/>
          <p:cNvGrpSpPr/>
          <p:nvPr/>
        </p:nvGrpSpPr>
        <p:grpSpPr>
          <a:xfrm>
            <a:off x="537727" y="117415"/>
            <a:ext cx="2463165" cy="6629400"/>
            <a:chOff x="205220" y="183919"/>
            <a:chExt cx="2463165" cy="6629400"/>
          </a:xfrm>
        </p:grpSpPr>
        <p:pic>
          <p:nvPicPr>
            <p:cNvPr id="25" name="Picture 24"/>
            <p:cNvPicPr>
              <a:picLocks noChangeAspect="1"/>
            </p:cNvPicPr>
            <p:nvPr/>
          </p:nvPicPr>
          <p:blipFill rotWithShape="1">
            <a:blip r:embed="rId3"/>
            <a:srcRect r="51208"/>
            <a:stretch/>
          </p:blipFill>
          <p:spPr>
            <a:xfrm>
              <a:off x="205220" y="183919"/>
              <a:ext cx="2463165" cy="3314700"/>
            </a:xfrm>
            <a:prstGeom prst="rect">
              <a:avLst/>
            </a:prstGeom>
          </p:spPr>
        </p:pic>
        <p:pic>
          <p:nvPicPr>
            <p:cNvPr id="26" name="Picture 25"/>
            <p:cNvPicPr>
              <a:picLocks noChangeAspect="1"/>
            </p:cNvPicPr>
            <p:nvPr/>
          </p:nvPicPr>
          <p:blipFill rotWithShape="1">
            <a:blip r:embed="rId3"/>
            <a:srcRect l="51214"/>
            <a:stretch/>
          </p:blipFill>
          <p:spPr>
            <a:xfrm>
              <a:off x="205220" y="3498619"/>
              <a:ext cx="2462819" cy="3314700"/>
            </a:xfrm>
            <a:prstGeom prst="rect">
              <a:avLst/>
            </a:prstGeom>
          </p:spPr>
        </p:pic>
      </p:grpSp>
      <p:sp>
        <p:nvSpPr>
          <p:cNvPr id="27" name="Oval 26"/>
          <p:cNvSpPr/>
          <p:nvPr/>
        </p:nvSpPr>
        <p:spPr>
          <a:xfrm>
            <a:off x="436851" y="5004260"/>
            <a:ext cx="3021241" cy="16874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911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p:bldP spid="15" grpId="0" animBg="1"/>
      <p:bldP spid="16" grpId="0"/>
      <p:bldP spid="21" grpId="0" animBg="1"/>
      <p:bldP spid="22" grpId="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a:t>
            </a:r>
          </a:p>
        </p:txBody>
      </p:sp>
      <p:sp>
        <p:nvSpPr>
          <p:cNvPr id="3" name="Content Placeholder 2"/>
          <p:cNvSpPr>
            <a:spLocks noGrp="1"/>
          </p:cNvSpPr>
          <p:nvPr>
            <p:ph idx="1"/>
          </p:nvPr>
        </p:nvSpPr>
        <p:spPr>
          <a:xfrm>
            <a:off x="526073" y="1895962"/>
            <a:ext cx="11139854" cy="4803775"/>
          </a:xfrm>
        </p:spPr>
        <p:txBody>
          <a:bodyPr>
            <a:normAutofit fontScale="77500" lnSpcReduction="20000"/>
          </a:bodyPr>
          <a:lstStyle/>
          <a:p>
            <a:r>
              <a:rPr lang="en-US" sz="3200" dirty="0"/>
              <a:t>Increased SUVR (standard reuptake values) for amyloid tracer [</a:t>
            </a:r>
            <a:r>
              <a:rPr lang="en-US" sz="3200" baseline="30000" dirty="0"/>
              <a:t>18</a:t>
            </a:r>
            <a:r>
              <a:rPr lang="en-US" sz="3200" dirty="0"/>
              <a:t>F]-AV45 (Forbetapir) as well as deficits in cognitive function, both with rank order PTSD&gt;TBI_PTSD&gt;TBI&gt;Control</a:t>
            </a:r>
          </a:p>
          <a:p>
            <a:r>
              <a:rPr lang="en-US" sz="3200" dirty="0"/>
              <a:t>Forbetapir tracer accumulation correlates negatively with CSF amyloid levels and positively with CSF tau concentrations</a:t>
            </a:r>
          </a:p>
          <a:p>
            <a:pPr lvl="1"/>
            <a:r>
              <a:rPr lang="en-US" sz="2800" dirty="0"/>
              <a:t>Widespread in PTSD, concentrated to white matter of TBI_PTSD, and in the cerebellum and precuneus area of TBI group compared to controls</a:t>
            </a:r>
          </a:p>
          <a:p>
            <a:r>
              <a:rPr lang="en-US" sz="3200" dirty="0"/>
              <a:t>This suggests </a:t>
            </a:r>
            <a:r>
              <a:rPr lang="en-US" sz="3200" b="1" dirty="0"/>
              <a:t>both TBI and PTSD </a:t>
            </a:r>
            <a:r>
              <a:rPr lang="en-US" sz="3200" dirty="0"/>
              <a:t>are substantial risk factors for cognition decline and increased A</a:t>
            </a:r>
            <a:r>
              <a:rPr lang="el-GR" sz="3200" dirty="0"/>
              <a:t>β</a:t>
            </a:r>
            <a:r>
              <a:rPr lang="en-US" sz="3200" dirty="0"/>
              <a:t> deposition resembling AD in a subset of the population</a:t>
            </a:r>
          </a:p>
          <a:p>
            <a:pPr lvl="1"/>
            <a:r>
              <a:rPr lang="en-US" sz="2800" dirty="0"/>
              <a:t>However, each disorder has its own pathway for A</a:t>
            </a:r>
            <a:r>
              <a:rPr lang="el-GR" sz="2800" dirty="0"/>
              <a:t>β</a:t>
            </a:r>
            <a:r>
              <a:rPr lang="en-US" sz="2800" dirty="0"/>
              <a:t> accumulation</a:t>
            </a:r>
          </a:p>
          <a:p>
            <a:r>
              <a:rPr lang="en-US" sz="3200" dirty="0"/>
              <a:t>PTSD, TBI, and AD are all highly associated with increased neuro-inflammatory mediators, including cytokines, chemokines, and other neurotoxic mediators such as tryptase, histamine, IL-1</a:t>
            </a:r>
            <a:r>
              <a:rPr lang="el-GR" sz="3200" dirty="0"/>
              <a:t>β, </a:t>
            </a:r>
            <a:r>
              <a:rPr lang="en-US" sz="3200" dirty="0"/>
              <a:t>TNF-</a:t>
            </a:r>
            <a:r>
              <a:rPr lang="el-GR" sz="3200" dirty="0"/>
              <a:t>α, </a:t>
            </a:r>
            <a:r>
              <a:rPr lang="en-US" sz="3200" dirty="0"/>
              <a:t>IL-6, CCL2, IL-8, ROS, CRH, and MMPs, any of which might contribute to neurodegeneration and </a:t>
            </a:r>
            <a:r>
              <a:rPr lang="el-GR" sz="3200" dirty="0"/>
              <a:t>β-</a:t>
            </a:r>
            <a:r>
              <a:rPr lang="en-US" sz="3200" dirty="0"/>
              <a:t>amyloid accumulation. </a:t>
            </a:r>
          </a:p>
          <a:p>
            <a:pPr lvl="1"/>
            <a:r>
              <a:rPr lang="en-US" sz="2800" dirty="0"/>
              <a:t>Preinjury functioning and socioeconomic status should also be considered</a:t>
            </a:r>
          </a:p>
        </p:txBody>
      </p:sp>
    </p:spTree>
    <p:extLst>
      <p:ext uri="{BB962C8B-B14F-4D97-AF65-F5344CB8AC3E}">
        <p14:creationId xmlns:p14="http://schemas.microsoft.com/office/powerpoint/2010/main" val="351364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288" y="72048"/>
            <a:ext cx="3617422" cy="760418"/>
          </a:xfrm>
        </p:spPr>
        <p:txBody>
          <a:bodyPr/>
          <a:lstStyle/>
          <a:p>
            <a:r>
              <a:rPr lang="en-US" b="1" dirty="0"/>
              <a:t>Background #2</a:t>
            </a:r>
          </a:p>
        </p:txBody>
      </p:sp>
      <p:pic>
        <p:nvPicPr>
          <p:cNvPr id="4" name="Picture 3"/>
          <p:cNvPicPr>
            <a:picLocks noChangeAspect="1"/>
          </p:cNvPicPr>
          <p:nvPr/>
        </p:nvPicPr>
        <p:blipFill>
          <a:blip r:embed="rId3"/>
          <a:stretch>
            <a:fillRect/>
          </a:stretch>
        </p:blipFill>
        <p:spPr>
          <a:xfrm>
            <a:off x="2359515" y="910046"/>
            <a:ext cx="7472969" cy="5822497"/>
          </a:xfrm>
          <a:prstGeom prst="rect">
            <a:avLst/>
          </a:prstGeom>
        </p:spPr>
      </p:pic>
    </p:spTree>
    <p:extLst>
      <p:ext uri="{BB962C8B-B14F-4D97-AF65-F5344CB8AC3E}">
        <p14:creationId xmlns:p14="http://schemas.microsoft.com/office/powerpoint/2010/main" val="2442082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325563"/>
          </a:xfrm>
        </p:spPr>
        <p:txBody>
          <a:bodyPr/>
          <a:lstStyle/>
          <a:p>
            <a:r>
              <a:rPr lang="en-US" b="1" dirty="0"/>
              <a:t>Disorders</a:t>
            </a:r>
          </a:p>
        </p:txBody>
      </p:sp>
      <p:sp>
        <p:nvSpPr>
          <p:cNvPr id="3" name="Content Placeholder 2"/>
          <p:cNvSpPr>
            <a:spLocks noGrp="1"/>
          </p:cNvSpPr>
          <p:nvPr>
            <p:ph idx="1"/>
          </p:nvPr>
        </p:nvSpPr>
        <p:spPr>
          <a:xfrm>
            <a:off x="838198" y="1548580"/>
            <a:ext cx="10515601" cy="2028807"/>
          </a:xfrm>
        </p:spPr>
        <p:txBody>
          <a:bodyPr>
            <a:normAutofit/>
          </a:bodyPr>
          <a:lstStyle/>
          <a:p>
            <a:r>
              <a:rPr lang="en-US" b="1" dirty="0"/>
              <a:t>PTSD – Post Traumatic Stress Disorder</a:t>
            </a:r>
          </a:p>
          <a:p>
            <a:pPr lvl="1"/>
            <a:r>
              <a:rPr lang="en-US" dirty="0"/>
              <a:t>Debilitating psychiatric disorder that manifests after experiencing trauma and characterized by </a:t>
            </a:r>
            <a:r>
              <a:rPr lang="en-US" b="1" dirty="0"/>
              <a:t>re-experiencing</a:t>
            </a:r>
            <a:r>
              <a:rPr lang="en-US" dirty="0"/>
              <a:t> the traumatic event, </a:t>
            </a:r>
            <a:r>
              <a:rPr lang="en-US" b="1" dirty="0"/>
              <a:t>avoidance</a:t>
            </a:r>
            <a:r>
              <a:rPr lang="en-US" dirty="0"/>
              <a:t> of reminders of the traumatic event, </a:t>
            </a:r>
            <a:r>
              <a:rPr lang="en-US" b="1" dirty="0"/>
              <a:t>negative changes in mood and cognition</a:t>
            </a:r>
            <a:r>
              <a:rPr lang="en-US" dirty="0"/>
              <a:t>, and </a:t>
            </a:r>
            <a:r>
              <a:rPr lang="en-US" b="1" dirty="0"/>
              <a:t>hyperarousal</a:t>
            </a:r>
          </a:p>
        </p:txBody>
      </p:sp>
      <p:pic>
        <p:nvPicPr>
          <p:cNvPr id="3074" name="Picture 2" descr="PTSD and Trau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54418">
            <a:off x="2879992" y="3897898"/>
            <a:ext cx="5177591" cy="2295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ptarmiganconnections.com/wp-content/uploads/2019/06/Pictu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8328">
            <a:off x="180845" y="3581770"/>
            <a:ext cx="2699920" cy="26999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quot;Next time you hear about someone having PTSD, remember itâs not a choice, itâs the result of trauma, something nobody chooses.&quot; - HomelessToHome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51752">
            <a:off x="7986546" y="3850616"/>
            <a:ext cx="3998008" cy="238961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post traumatic stress disorder"/>
          <p:cNvPicPr>
            <a:picLocks noChangeAspect="1" noChangeArrowheads="1"/>
          </p:cNvPicPr>
          <p:nvPr/>
        </p:nvPicPr>
        <p:blipFill rotWithShape="1">
          <a:blip r:embed="rId6">
            <a:extLst>
              <a:ext uri="{28A0092B-C50C-407E-A947-70E740481C1C}">
                <a14:useLocalDpi xmlns:a14="http://schemas.microsoft.com/office/drawing/2010/main" val="0"/>
              </a:ext>
            </a:extLst>
          </a:blip>
          <a:srcRect b="9834"/>
          <a:stretch/>
        </p:blipFill>
        <p:spPr bwMode="auto">
          <a:xfrm>
            <a:off x="1613113" y="11413"/>
            <a:ext cx="8965769" cy="68465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drug therapy"/>
          <p:cNvPicPr>
            <a:picLocks noChangeAspect="1" noChangeArrowheads="1"/>
          </p:cNvPicPr>
          <p:nvPr/>
        </p:nvPicPr>
        <p:blipFill rotWithShape="1">
          <a:blip r:embed="rId7">
            <a:extLst>
              <a:ext uri="{28A0092B-C50C-407E-A947-70E740481C1C}">
                <a14:useLocalDpi xmlns:a14="http://schemas.microsoft.com/office/drawing/2010/main" val="0"/>
              </a:ext>
            </a:extLst>
          </a:blip>
          <a:srcRect l="8845" r="10802"/>
          <a:stretch/>
        </p:blipFill>
        <p:spPr bwMode="auto">
          <a:xfrm>
            <a:off x="8406064" y="4279117"/>
            <a:ext cx="3144252" cy="2199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CB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3111" y="1058411"/>
            <a:ext cx="3068889" cy="2948327"/>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324092" y="1817312"/>
            <a:ext cx="6740569" cy="435904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Treatment options:</a:t>
            </a:r>
          </a:p>
          <a:p>
            <a:pPr lvl="1"/>
            <a:r>
              <a:rPr lang="en-US"/>
              <a:t>Cognitive behavioral therapy (CBT) – most effective in acute PTSD (&lt; 1 month)</a:t>
            </a:r>
          </a:p>
          <a:p>
            <a:pPr lvl="1"/>
            <a:r>
              <a:rPr lang="en-US"/>
              <a:t>Cognitive processing therapy (CPT) – re-exposure/cognitive restructuring</a:t>
            </a:r>
          </a:p>
          <a:p>
            <a:pPr lvl="1"/>
            <a:r>
              <a:rPr lang="en-US"/>
              <a:t>Repeated transcranial magnetic stimulation (rTMS) – for comorbidities</a:t>
            </a:r>
          </a:p>
          <a:p>
            <a:pPr lvl="1"/>
            <a:r>
              <a:rPr lang="en-US"/>
              <a:t>Psychopharmacotherapy – drug administration in tandem with therapy</a:t>
            </a:r>
          </a:p>
          <a:p>
            <a:pPr lvl="2"/>
            <a:r>
              <a:rPr lang="en-US"/>
              <a:t>Psychedelics may show promise, but not so much if comorbidities are present</a:t>
            </a:r>
          </a:p>
          <a:p>
            <a:r>
              <a:rPr lang="en-US" b="1"/>
              <a:t>Many individuals are treatment resistant or misdiagnosed, especially when co-morbidities are present</a:t>
            </a:r>
            <a:endParaRPr lang="en-US" b="1" dirty="0"/>
          </a:p>
        </p:txBody>
      </p:sp>
      <p:pic>
        <p:nvPicPr>
          <p:cNvPr id="16" name="Picture 2" descr="https://www.brainclinics.com/dynamic/media/1/images/rTMS_Figure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797" y="1817312"/>
            <a:ext cx="2264314" cy="3280945"/>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655320" y="3867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Current treatment strategies for PTSD</a:t>
            </a:r>
            <a:endParaRPr lang="en-US" dirty="0"/>
          </a:p>
        </p:txBody>
      </p:sp>
    </p:spTree>
    <p:extLst>
      <p:ext uri="{BB962C8B-B14F-4D97-AF65-F5344CB8AC3E}">
        <p14:creationId xmlns:p14="http://schemas.microsoft.com/office/powerpoint/2010/main" val="189311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subTnLst>
                                    <p:set>
                                      <p:cBhvr override="childStyle">
                                        <p:cTn dur="1" fill="hold" display="0" masterRel="nextClick" afterEffect="1"/>
                                        <p:tgtEl>
                                          <p:spTgt spid="3074"/>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subTnLst>
                                    <p:set>
                                      <p:cBhvr override="childStyle">
                                        <p:cTn dur="1" fill="hold" display="0" masterRel="nextClick" afterEffect="1"/>
                                        <p:tgtEl>
                                          <p:spTgt spid="3076"/>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subTnLst>
                                    <p:set>
                                      <p:cBhvr override="childStyle">
                                        <p:cTn dur="1" fill="hold" display="0" masterRel="nextClick" afterEffect="1"/>
                                        <p:tgtEl>
                                          <p:spTgt spid="307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86"/>
                                        </p:tgtEl>
                                        <p:attrNameLst>
                                          <p:attrName>style.visibility</p:attrName>
                                        </p:attrNameLst>
                                      </p:cBhvr>
                                      <p:to>
                                        <p:strVal val="visible"/>
                                      </p:to>
                                    </p:set>
                                  </p:childTnLst>
                                  <p:subTnLst>
                                    <p:set>
                                      <p:cBhvr override="childStyle">
                                        <p:cTn dur="1" fill="hold" display="0" masterRel="nextClick" afterEffect="1"/>
                                        <p:tgtEl>
                                          <p:spTgt spid="308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Background</a:t>
            </a:r>
          </a:p>
        </p:txBody>
      </p:sp>
      <p:sp>
        <p:nvSpPr>
          <p:cNvPr id="3" name="Content Placeholder 2"/>
          <p:cNvSpPr>
            <a:spLocks noGrp="1"/>
          </p:cNvSpPr>
          <p:nvPr>
            <p:ph idx="1"/>
          </p:nvPr>
        </p:nvSpPr>
        <p:spPr>
          <a:xfrm>
            <a:off x="0" y="1825625"/>
            <a:ext cx="12192000" cy="4351338"/>
          </a:xfrm>
        </p:spPr>
        <p:txBody>
          <a:bodyPr/>
          <a:lstStyle/>
          <a:p>
            <a:r>
              <a:rPr lang="en-US" dirty="0"/>
              <a:t>Tau levels in CSF can be used as a biomarker for neuronal and axonal degeneration (as seen in </a:t>
            </a:r>
            <a:r>
              <a:rPr lang="en-US" dirty="0" err="1"/>
              <a:t>Creutzfeldt</a:t>
            </a:r>
            <a:r>
              <a:rPr lang="en-US" dirty="0"/>
              <a:t>-Jacob disease), with enhanced CSF levels of total- and p-tau and decreased levels of A</a:t>
            </a:r>
            <a:r>
              <a:rPr lang="el-GR" dirty="0"/>
              <a:t>β</a:t>
            </a:r>
            <a:r>
              <a:rPr lang="en-US" dirty="0"/>
              <a:t> in AD</a:t>
            </a:r>
          </a:p>
          <a:p>
            <a:r>
              <a:rPr lang="en-US" dirty="0"/>
              <a:t>Generally done using ELISA (enzyme-linked immunosorbent assays), but these are expensive and don’t have a dynamic range (can’t show extremely low or high levels of tau)</a:t>
            </a:r>
          </a:p>
          <a:p>
            <a:r>
              <a:rPr lang="en-US" dirty="0"/>
              <a:t>Nano-</a:t>
            </a:r>
            <a:r>
              <a:rPr lang="en-US" dirty="0" err="1"/>
              <a:t>iPCR</a:t>
            </a:r>
            <a:r>
              <a:rPr lang="en-US" dirty="0"/>
              <a:t> [immuno-polymerase chain reaction using gold nanoparticles (Au-NPs)] has been shown to be superior in detection of cytokines and viral proteins compared to standard ELISA, which is further confirmed here</a:t>
            </a:r>
          </a:p>
        </p:txBody>
      </p:sp>
    </p:spTree>
    <p:extLst>
      <p:ext uri="{BB962C8B-B14F-4D97-AF65-F5344CB8AC3E}">
        <p14:creationId xmlns:p14="http://schemas.microsoft.com/office/powerpoint/2010/main" val="1191880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03984" cy="1325563"/>
          </a:xfrm>
        </p:spPr>
        <p:txBody>
          <a:bodyPr/>
          <a:lstStyle/>
          <a:p>
            <a:r>
              <a:rPr lang="en-US" b="1" dirty="0"/>
              <a:t>ELISA (enzyme-linked immunosorbent assay)</a:t>
            </a:r>
          </a:p>
        </p:txBody>
      </p:sp>
      <p:sp>
        <p:nvSpPr>
          <p:cNvPr id="3" name="Content Placeholder 2"/>
          <p:cNvSpPr>
            <a:spLocks noGrp="1"/>
          </p:cNvSpPr>
          <p:nvPr>
            <p:ph idx="1"/>
          </p:nvPr>
        </p:nvSpPr>
        <p:spPr>
          <a:xfrm>
            <a:off x="838199" y="1825625"/>
            <a:ext cx="5603985" cy="4351338"/>
          </a:xfrm>
        </p:spPr>
        <p:txBody>
          <a:bodyPr/>
          <a:lstStyle/>
          <a:p>
            <a:r>
              <a:rPr lang="en-US" dirty="0"/>
              <a:t>Assay in which a molecule is adsorbed on to a solid surface, usually a microplate well, then complexed with an antibody (Ab) linked to an enzyme, using light absorption properties for molecular enzymatic immunodetection</a:t>
            </a:r>
          </a:p>
        </p:txBody>
      </p:sp>
      <p:pic>
        <p:nvPicPr>
          <p:cNvPr id="4" name="Picture 3"/>
          <p:cNvPicPr>
            <a:picLocks noChangeAspect="1"/>
          </p:cNvPicPr>
          <p:nvPr/>
        </p:nvPicPr>
        <p:blipFill rotWithShape="1">
          <a:blip r:embed="rId3"/>
          <a:srcRect r="77558"/>
          <a:stretch/>
        </p:blipFill>
        <p:spPr>
          <a:xfrm>
            <a:off x="931571" y="4866232"/>
            <a:ext cx="1618152" cy="1990725"/>
          </a:xfrm>
          <a:prstGeom prst="rect">
            <a:avLst/>
          </a:prstGeom>
        </p:spPr>
      </p:pic>
      <p:pic>
        <p:nvPicPr>
          <p:cNvPr id="7" name="Picture 6"/>
          <p:cNvPicPr>
            <a:picLocks noChangeAspect="1"/>
          </p:cNvPicPr>
          <p:nvPr/>
        </p:nvPicPr>
        <p:blipFill rotWithShape="1">
          <a:blip r:embed="rId3"/>
          <a:srcRect l="57682" b="17059"/>
          <a:stretch/>
        </p:blipFill>
        <p:spPr>
          <a:xfrm>
            <a:off x="2549723" y="4873253"/>
            <a:ext cx="3051296" cy="1651123"/>
          </a:xfrm>
          <a:prstGeom prst="rect">
            <a:avLst/>
          </a:prstGeom>
        </p:spPr>
      </p:pic>
      <p:pic>
        <p:nvPicPr>
          <p:cNvPr id="1026" name="Picture 2" descr="ELISA st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185" y="543140"/>
            <a:ext cx="5340864" cy="563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58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0456" y="507661"/>
            <a:ext cx="749434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PCR (polymerase chain reaction)</a:t>
            </a:r>
          </a:p>
        </p:txBody>
      </p:sp>
      <p:sp>
        <p:nvSpPr>
          <p:cNvPr id="5" name="Content Placeholder 2"/>
          <p:cNvSpPr txBox="1">
            <a:spLocks/>
          </p:cNvSpPr>
          <p:nvPr/>
        </p:nvSpPr>
        <p:spPr>
          <a:xfrm>
            <a:off x="430456" y="2170226"/>
            <a:ext cx="5061438" cy="357284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Technique which is used to amplify the amount of a specific segment of DNA through a series of heating and cooling done in 3 main steps (denaturing, annealing, extending) repeated 20-40x</a:t>
            </a:r>
          </a:p>
          <a:p>
            <a:r>
              <a:rPr lang="en-US" dirty="0"/>
              <a:t>Only a very small amount of starting material is needed to preform this</a:t>
            </a:r>
          </a:p>
        </p:txBody>
      </p:sp>
      <p:pic>
        <p:nvPicPr>
          <p:cNvPr id="7" name="Picture 6"/>
          <p:cNvPicPr>
            <a:picLocks noChangeAspect="1"/>
          </p:cNvPicPr>
          <p:nvPr/>
        </p:nvPicPr>
        <p:blipFill>
          <a:blip r:embed="rId3"/>
          <a:stretch>
            <a:fillRect/>
          </a:stretch>
        </p:blipFill>
        <p:spPr>
          <a:xfrm>
            <a:off x="5796694" y="2680298"/>
            <a:ext cx="5876925" cy="2552700"/>
          </a:xfrm>
          <a:prstGeom prst="rect">
            <a:avLst/>
          </a:prstGeom>
        </p:spPr>
      </p:pic>
    </p:spTree>
    <p:extLst>
      <p:ext uri="{BB962C8B-B14F-4D97-AF65-F5344CB8AC3E}">
        <p14:creationId xmlns:p14="http://schemas.microsoft.com/office/powerpoint/2010/main" val="2410490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7839"/>
            <a:ext cx="6091989" cy="1325563"/>
          </a:xfrm>
        </p:spPr>
        <p:txBody>
          <a:bodyPr/>
          <a:lstStyle/>
          <a:p>
            <a:r>
              <a:rPr lang="en-US" b="1" dirty="0" err="1"/>
              <a:t>iPCR</a:t>
            </a:r>
            <a:r>
              <a:rPr lang="en-US" b="1" dirty="0"/>
              <a:t> (immuno-polymerase chain reaction)</a:t>
            </a:r>
          </a:p>
        </p:txBody>
      </p:sp>
      <p:sp>
        <p:nvSpPr>
          <p:cNvPr id="3" name="Content Placeholder 2"/>
          <p:cNvSpPr>
            <a:spLocks noGrp="1"/>
          </p:cNvSpPr>
          <p:nvPr>
            <p:ph idx="1"/>
          </p:nvPr>
        </p:nvSpPr>
        <p:spPr>
          <a:xfrm>
            <a:off x="838200" y="2467307"/>
            <a:ext cx="10515600" cy="3596607"/>
          </a:xfrm>
        </p:spPr>
        <p:txBody>
          <a:bodyPr/>
          <a:lstStyle/>
          <a:p>
            <a:r>
              <a:rPr lang="en-US" dirty="0"/>
              <a:t>Best of both worlds!</a:t>
            </a:r>
          </a:p>
          <a:p>
            <a:r>
              <a:rPr lang="en-US" dirty="0"/>
              <a:t>Combines ELISA protein detection and PCR signal amplification for a more sensitive antigen detection by replacing detection antibody with an antibody-oligonucleotide conjugate</a:t>
            </a:r>
          </a:p>
          <a:p>
            <a:r>
              <a:rPr lang="en-US" dirty="0"/>
              <a:t>Here, the authors combine PCR with sandwich ELISA where target antigen is immobilized by Abs to the PCR plate wells and then detected by </a:t>
            </a:r>
            <a:r>
              <a:rPr lang="en-US" dirty="0" err="1"/>
              <a:t>iPCR</a:t>
            </a:r>
            <a:r>
              <a:rPr lang="en-US" dirty="0"/>
              <a:t> using gold nanoparticles (Au-NPs) functionalized with both antigen-specific Ab and PCR oligonucleotide template</a:t>
            </a:r>
          </a:p>
        </p:txBody>
      </p:sp>
      <p:pic>
        <p:nvPicPr>
          <p:cNvPr id="4" name="Picture 3"/>
          <p:cNvPicPr>
            <a:picLocks noChangeAspect="1"/>
          </p:cNvPicPr>
          <p:nvPr/>
        </p:nvPicPr>
        <p:blipFill rotWithShape="1">
          <a:blip r:embed="rId2"/>
          <a:srcRect l="34229" r="47724" b="19525"/>
          <a:stretch/>
        </p:blipFill>
        <p:spPr>
          <a:xfrm>
            <a:off x="7633216" y="96500"/>
            <a:ext cx="1301261" cy="1602032"/>
          </a:xfrm>
          <a:prstGeom prst="rect">
            <a:avLst/>
          </a:prstGeom>
        </p:spPr>
      </p:pic>
      <p:pic>
        <p:nvPicPr>
          <p:cNvPr id="5" name="Picture 4"/>
          <p:cNvPicPr>
            <a:picLocks noChangeAspect="1"/>
          </p:cNvPicPr>
          <p:nvPr/>
        </p:nvPicPr>
        <p:blipFill rotWithShape="1">
          <a:blip r:embed="rId2"/>
          <a:srcRect l="57682" b="17059"/>
          <a:stretch/>
        </p:blipFill>
        <p:spPr>
          <a:xfrm>
            <a:off x="8934477" y="103522"/>
            <a:ext cx="3051296" cy="1651123"/>
          </a:xfrm>
          <a:prstGeom prst="rect">
            <a:avLst/>
          </a:prstGeom>
        </p:spPr>
      </p:pic>
    </p:spTree>
    <p:extLst>
      <p:ext uri="{BB962C8B-B14F-4D97-AF65-F5344CB8AC3E}">
        <p14:creationId xmlns:p14="http://schemas.microsoft.com/office/powerpoint/2010/main" val="235561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184" y="1015389"/>
            <a:ext cx="2118946" cy="1325563"/>
          </a:xfrm>
        </p:spPr>
        <p:txBody>
          <a:bodyPr/>
          <a:lstStyle/>
          <a:p>
            <a:r>
              <a:rPr lang="en-US" b="1" dirty="0">
                <a:latin typeface="+mn-lt"/>
              </a:rPr>
              <a:t>Figure 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16" y="246306"/>
            <a:ext cx="6667953" cy="6418006"/>
          </a:xfrm>
          <a:prstGeom prst="rect">
            <a:avLst/>
          </a:prstGeom>
        </p:spPr>
      </p:pic>
      <p:sp>
        <p:nvSpPr>
          <p:cNvPr id="8" name="TextBox 7"/>
          <p:cNvSpPr txBox="1"/>
          <p:nvPr/>
        </p:nvSpPr>
        <p:spPr>
          <a:xfrm>
            <a:off x="9506855" y="1293451"/>
            <a:ext cx="1169377" cy="769441"/>
          </a:xfrm>
          <a:prstGeom prst="rect">
            <a:avLst/>
          </a:prstGeom>
          <a:noFill/>
        </p:spPr>
        <p:txBody>
          <a:bodyPr wrap="square" rtlCol="0">
            <a:spAutoFit/>
          </a:bodyPr>
          <a:lstStyle/>
          <a:p>
            <a:r>
              <a:rPr lang="en-US" sz="4400" b="1" dirty="0"/>
              <a:t>PCR</a:t>
            </a:r>
          </a:p>
        </p:txBody>
      </p:sp>
      <p:sp>
        <p:nvSpPr>
          <p:cNvPr id="9" name="TextBox 8"/>
          <p:cNvSpPr txBox="1"/>
          <p:nvPr/>
        </p:nvSpPr>
        <p:spPr>
          <a:xfrm>
            <a:off x="9371759" y="4415085"/>
            <a:ext cx="1439568" cy="769441"/>
          </a:xfrm>
          <a:prstGeom prst="rect">
            <a:avLst/>
          </a:prstGeom>
          <a:noFill/>
        </p:spPr>
        <p:txBody>
          <a:bodyPr wrap="square" rtlCol="0">
            <a:spAutoFit/>
          </a:bodyPr>
          <a:lstStyle/>
          <a:p>
            <a:r>
              <a:rPr lang="en-US" sz="4400" b="1" dirty="0"/>
              <a:t>ELISA</a:t>
            </a:r>
          </a:p>
        </p:txBody>
      </p:sp>
    </p:spTree>
    <p:extLst>
      <p:ext uri="{BB962C8B-B14F-4D97-AF65-F5344CB8AC3E}">
        <p14:creationId xmlns:p14="http://schemas.microsoft.com/office/powerpoint/2010/main" val="829572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4575" y="292786"/>
            <a:ext cx="1829358" cy="621616"/>
          </a:xfrm>
        </p:spPr>
        <p:txBody>
          <a:bodyPr>
            <a:normAutofit fontScale="90000"/>
          </a:bodyPr>
          <a:lstStyle/>
          <a:p>
            <a:r>
              <a:rPr lang="en-US" b="1" dirty="0"/>
              <a:t>Figure 1</a:t>
            </a:r>
          </a:p>
        </p:txBody>
      </p:sp>
      <p:pic>
        <p:nvPicPr>
          <p:cNvPr id="4" name="Picture 3"/>
          <p:cNvPicPr>
            <a:picLocks noChangeAspect="1"/>
          </p:cNvPicPr>
          <p:nvPr/>
        </p:nvPicPr>
        <p:blipFill>
          <a:blip r:embed="rId3"/>
          <a:stretch>
            <a:fillRect/>
          </a:stretch>
        </p:blipFill>
        <p:spPr>
          <a:xfrm>
            <a:off x="2407335" y="1110469"/>
            <a:ext cx="6762750" cy="5372100"/>
          </a:xfrm>
          <a:prstGeom prst="rect">
            <a:avLst/>
          </a:prstGeom>
        </p:spPr>
      </p:pic>
      <p:sp>
        <p:nvSpPr>
          <p:cNvPr id="3" name="TextBox 2"/>
          <p:cNvSpPr txBox="1"/>
          <p:nvPr/>
        </p:nvSpPr>
        <p:spPr>
          <a:xfrm>
            <a:off x="3798277" y="1110469"/>
            <a:ext cx="5081954" cy="369332"/>
          </a:xfrm>
          <a:prstGeom prst="rect">
            <a:avLst/>
          </a:prstGeom>
          <a:noFill/>
        </p:spPr>
        <p:txBody>
          <a:bodyPr wrap="square" rtlCol="0">
            <a:spAutoFit/>
          </a:bodyPr>
          <a:lstStyle/>
          <a:p>
            <a:r>
              <a:rPr lang="en-US" b="1" dirty="0"/>
              <a:t>Precision profile showing broad range of Nano-</a:t>
            </a:r>
            <a:r>
              <a:rPr lang="en-US" b="1" dirty="0" err="1"/>
              <a:t>iPCR</a:t>
            </a:r>
            <a:endParaRPr lang="en-US" b="1" dirty="0"/>
          </a:p>
        </p:txBody>
      </p:sp>
    </p:spTree>
    <p:extLst>
      <p:ext uri="{BB962C8B-B14F-4D97-AF65-F5344CB8AC3E}">
        <p14:creationId xmlns:p14="http://schemas.microsoft.com/office/powerpoint/2010/main" val="631961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046" y="100295"/>
            <a:ext cx="6553768" cy="6657409"/>
          </a:xfrm>
          <a:prstGeom prst="rect">
            <a:avLst/>
          </a:prstGeom>
        </p:spPr>
      </p:pic>
      <p:sp>
        <p:nvSpPr>
          <p:cNvPr id="10" name="Title 1"/>
          <p:cNvSpPr txBox="1">
            <a:spLocks/>
          </p:cNvSpPr>
          <p:nvPr/>
        </p:nvSpPr>
        <p:spPr>
          <a:xfrm>
            <a:off x="293184" y="1015389"/>
            <a:ext cx="2118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mn-lt"/>
              </a:rPr>
              <a:t>Figure 2</a:t>
            </a:r>
          </a:p>
        </p:txBody>
      </p:sp>
      <p:sp>
        <p:nvSpPr>
          <p:cNvPr id="11" name="TextBox 10"/>
          <p:cNvSpPr txBox="1"/>
          <p:nvPr/>
        </p:nvSpPr>
        <p:spPr>
          <a:xfrm>
            <a:off x="9506855" y="757118"/>
            <a:ext cx="2134160" cy="2123658"/>
          </a:xfrm>
          <a:prstGeom prst="rect">
            <a:avLst/>
          </a:prstGeom>
          <a:noFill/>
        </p:spPr>
        <p:txBody>
          <a:bodyPr wrap="square" rtlCol="0">
            <a:spAutoFit/>
          </a:bodyPr>
          <a:lstStyle/>
          <a:p>
            <a:r>
              <a:rPr lang="en-US" sz="4400" b="1" dirty="0"/>
              <a:t>ELISA-TSA and ELISA</a:t>
            </a:r>
          </a:p>
        </p:txBody>
      </p:sp>
      <p:sp>
        <p:nvSpPr>
          <p:cNvPr id="12" name="TextBox 11"/>
          <p:cNvSpPr txBox="1"/>
          <p:nvPr/>
        </p:nvSpPr>
        <p:spPr>
          <a:xfrm>
            <a:off x="9506855" y="4133731"/>
            <a:ext cx="2515301" cy="2123658"/>
          </a:xfrm>
          <a:prstGeom prst="rect">
            <a:avLst/>
          </a:prstGeom>
          <a:noFill/>
        </p:spPr>
        <p:txBody>
          <a:bodyPr wrap="square" rtlCol="0">
            <a:spAutoFit/>
          </a:bodyPr>
          <a:lstStyle/>
          <a:p>
            <a:r>
              <a:rPr lang="en-US" sz="4400" b="1" dirty="0"/>
              <a:t>Nano-</a:t>
            </a:r>
            <a:r>
              <a:rPr lang="en-US" sz="4400" b="1" dirty="0" err="1"/>
              <a:t>iPCR</a:t>
            </a:r>
            <a:r>
              <a:rPr lang="en-US" sz="4400" b="1" dirty="0"/>
              <a:t> and ELISA</a:t>
            </a:r>
          </a:p>
        </p:txBody>
      </p:sp>
    </p:spTree>
    <p:extLst>
      <p:ext uri="{BB962C8B-B14F-4D97-AF65-F5344CB8AC3E}">
        <p14:creationId xmlns:p14="http://schemas.microsoft.com/office/powerpoint/2010/main" val="3648858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216" y="523386"/>
            <a:ext cx="2713892" cy="1325563"/>
          </a:xfrm>
        </p:spPr>
        <p:txBody>
          <a:bodyPr/>
          <a:lstStyle/>
          <a:p>
            <a:r>
              <a:rPr lang="en-US" b="1" dirty="0"/>
              <a:t>Conclusion</a:t>
            </a:r>
          </a:p>
        </p:txBody>
      </p:sp>
      <p:sp>
        <p:nvSpPr>
          <p:cNvPr id="3" name="Content Placeholder 2"/>
          <p:cNvSpPr>
            <a:spLocks noGrp="1"/>
          </p:cNvSpPr>
          <p:nvPr>
            <p:ph idx="1"/>
          </p:nvPr>
        </p:nvSpPr>
        <p:spPr>
          <a:xfrm>
            <a:off x="1049216" y="2494141"/>
            <a:ext cx="9731697" cy="3283205"/>
          </a:xfrm>
        </p:spPr>
        <p:txBody>
          <a:bodyPr>
            <a:noAutofit/>
          </a:bodyPr>
          <a:lstStyle/>
          <a:p>
            <a:r>
              <a:rPr lang="en-US" sz="3200" dirty="0"/>
              <a:t>Nano-</a:t>
            </a:r>
            <a:r>
              <a:rPr lang="en-US" sz="3200" dirty="0" err="1"/>
              <a:t>iPCR</a:t>
            </a:r>
            <a:r>
              <a:rPr lang="en-US" sz="3200" dirty="0"/>
              <a:t> using Au-NPs functionalized with anti-tau </a:t>
            </a:r>
            <a:r>
              <a:rPr lang="en-US" sz="3200" dirty="0" err="1"/>
              <a:t>MAb</a:t>
            </a:r>
            <a:r>
              <a:rPr lang="en-US" sz="3200" dirty="0"/>
              <a:t> and template oligonucleotide is fully suitable for </a:t>
            </a:r>
            <a:r>
              <a:rPr lang="en-US" sz="3200" dirty="0" err="1"/>
              <a:t>rtPCR</a:t>
            </a:r>
            <a:r>
              <a:rPr lang="en-US" sz="3200" dirty="0"/>
              <a:t> detection of tau protein</a:t>
            </a:r>
          </a:p>
          <a:p>
            <a:r>
              <a:rPr lang="en-US" sz="3200" dirty="0"/>
              <a:t>Not only is it suitable, it is superior to traditional ELISA and ELISA-TSA due to increased sensitivity and range of tau detection as well as decreased cost to run</a:t>
            </a:r>
          </a:p>
        </p:txBody>
      </p:sp>
    </p:spTree>
    <p:extLst>
      <p:ext uri="{BB962C8B-B14F-4D97-AF65-F5344CB8AC3E}">
        <p14:creationId xmlns:p14="http://schemas.microsoft.com/office/powerpoint/2010/main" val="45864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Opportunity Stock Photo - 140398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662" y="3832973"/>
            <a:ext cx="4286250" cy="3019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198072"/>
            <a:ext cx="10515600" cy="1325563"/>
          </a:xfrm>
        </p:spPr>
        <p:txBody>
          <a:bodyPr/>
          <a:lstStyle/>
          <a:p>
            <a:r>
              <a:rPr lang="en-US" b="1" dirty="0"/>
              <a:t>Background Conclusion</a:t>
            </a:r>
          </a:p>
        </p:txBody>
      </p:sp>
      <p:sp>
        <p:nvSpPr>
          <p:cNvPr id="3" name="Content Placeholder 2"/>
          <p:cNvSpPr>
            <a:spLocks noGrp="1"/>
          </p:cNvSpPr>
          <p:nvPr>
            <p:ph idx="1"/>
          </p:nvPr>
        </p:nvSpPr>
        <p:spPr>
          <a:xfrm>
            <a:off x="764931" y="1406772"/>
            <a:ext cx="11236569" cy="2540666"/>
          </a:xfrm>
        </p:spPr>
        <p:txBody>
          <a:bodyPr>
            <a:normAutofit fontScale="77500" lnSpcReduction="20000"/>
          </a:bodyPr>
          <a:lstStyle/>
          <a:p>
            <a:r>
              <a:rPr lang="en-US" b="1" dirty="0"/>
              <a:t>TBI and PTSD </a:t>
            </a:r>
            <a:r>
              <a:rPr lang="en-US" dirty="0"/>
              <a:t>are substantial risk factors for cognitive decline and increased A</a:t>
            </a:r>
            <a:r>
              <a:rPr lang="el-GR" dirty="0"/>
              <a:t>β</a:t>
            </a:r>
            <a:r>
              <a:rPr lang="en-US" dirty="0"/>
              <a:t> deposition resembling AD in a subset of the population</a:t>
            </a:r>
          </a:p>
          <a:p>
            <a:r>
              <a:rPr lang="en-US" dirty="0"/>
              <a:t>Neuroimaging can reveal amyloid differences between PTSD, TBI_PTSD, and TBI groups</a:t>
            </a:r>
          </a:p>
          <a:p>
            <a:r>
              <a:rPr lang="en-US" dirty="0"/>
              <a:t>Au-NPs can be used in </a:t>
            </a:r>
            <a:r>
              <a:rPr lang="en-US" b="1" dirty="0" err="1"/>
              <a:t>iPCR</a:t>
            </a:r>
            <a:r>
              <a:rPr lang="en-US" dirty="0"/>
              <a:t> to target tau </a:t>
            </a:r>
            <a:r>
              <a:rPr lang="en-US" i="1" dirty="0"/>
              <a:t>in vitro </a:t>
            </a:r>
            <a:r>
              <a:rPr lang="en-US" dirty="0"/>
              <a:t>better than </a:t>
            </a:r>
            <a:r>
              <a:rPr lang="en-US" b="1" dirty="0"/>
              <a:t>ELISA </a:t>
            </a:r>
          </a:p>
          <a:p>
            <a:r>
              <a:rPr lang="en-US" dirty="0"/>
              <a:t>Perhaps </a:t>
            </a:r>
            <a:r>
              <a:rPr lang="en-US" dirty="0" err="1"/>
              <a:t>iPCR</a:t>
            </a:r>
            <a:r>
              <a:rPr lang="en-US" dirty="0"/>
              <a:t> could be a useful technique to distinguish PTSD from mTBI patients as well? Or use of NPs in neuroimaging for tau or other biomolecule detection to help with this distinction?</a:t>
            </a:r>
          </a:p>
          <a:p>
            <a:r>
              <a:rPr lang="en-US" dirty="0"/>
              <a:t>Since NPs can be used to target </a:t>
            </a:r>
            <a:r>
              <a:rPr lang="en-US" i="1" dirty="0"/>
              <a:t>in vitro, </a:t>
            </a:r>
            <a:r>
              <a:rPr lang="en-US" dirty="0"/>
              <a:t>could we use </a:t>
            </a:r>
            <a:r>
              <a:rPr lang="en-US" i="1" dirty="0"/>
              <a:t>in vivo </a:t>
            </a:r>
            <a:r>
              <a:rPr lang="en-US" dirty="0"/>
              <a:t>NP targeted treatment for neurodegeneration and/or cognitive decline that is seen in </a:t>
            </a:r>
            <a:r>
              <a:rPr lang="en-US" b="1" dirty="0"/>
              <a:t>PTSD</a:t>
            </a:r>
            <a:r>
              <a:rPr lang="en-US" dirty="0"/>
              <a:t>, (</a:t>
            </a:r>
            <a:r>
              <a:rPr lang="en-US" b="1" dirty="0"/>
              <a:t>m)TBI</a:t>
            </a:r>
            <a:r>
              <a:rPr lang="en-US" dirty="0"/>
              <a:t>, and </a:t>
            </a:r>
            <a:r>
              <a:rPr lang="en-US" b="1" dirty="0"/>
              <a:t>AD</a:t>
            </a:r>
            <a:r>
              <a:rPr lang="en-US" dirty="0"/>
              <a:t>?</a:t>
            </a:r>
          </a:p>
        </p:txBody>
      </p:sp>
      <p:pic>
        <p:nvPicPr>
          <p:cNvPr id="2052" name="Picture 4" descr="transparent question marks Stock Photo - 626990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423" y="4000500"/>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8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011" y="2778642"/>
            <a:ext cx="3068782" cy="1325563"/>
          </a:xfrm>
        </p:spPr>
        <p:txBody>
          <a:bodyPr/>
          <a:lstStyle/>
          <a:p>
            <a:r>
              <a:rPr lang="en-US" b="1" dirty="0"/>
              <a:t>Topic Paper</a:t>
            </a:r>
          </a:p>
        </p:txBody>
      </p:sp>
      <p:pic>
        <p:nvPicPr>
          <p:cNvPr id="4" name="Picture 3"/>
          <p:cNvPicPr>
            <a:picLocks noChangeAspect="1"/>
          </p:cNvPicPr>
          <p:nvPr/>
        </p:nvPicPr>
        <p:blipFill>
          <a:blip r:embed="rId3"/>
          <a:stretch>
            <a:fillRect/>
          </a:stretch>
        </p:blipFill>
        <p:spPr>
          <a:xfrm>
            <a:off x="4398819" y="74727"/>
            <a:ext cx="6372181" cy="6733395"/>
          </a:xfrm>
          <a:prstGeom prst="rect">
            <a:avLst/>
          </a:prstGeom>
        </p:spPr>
      </p:pic>
    </p:spTree>
    <p:extLst>
      <p:ext uri="{BB962C8B-B14F-4D97-AF65-F5344CB8AC3E}">
        <p14:creationId xmlns:p14="http://schemas.microsoft.com/office/powerpoint/2010/main" val="2870155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68952"/>
            <a:ext cx="10515600" cy="5032375"/>
          </a:xfrm>
        </p:spPr>
        <p:txBody>
          <a:bodyPr>
            <a:normAutofit/>
          </a:bodyPr>
          <a:lstStyle/>
          <a:p>
            <a:r>
              <a:rPr lang="en-US" b="1" dirty="0"/>
              <a:t>TBI – Traumatic Brain Injury</a:t>
            </a:r>
          </a:p>
          <a:p>
            <a:pPr lvl="1"/>
            <a:r>
              <a:rPr lang="en-US" dirty="0"/>
              <a:t>A </a:t>
            </a:r>
            <a:r>
              <a:rPr lang="en-US" dirty="0" err="1"/>
              <a:t>nondegenerative</a:t>
            </a:r>
            <a:r>
              <a:rPr lang="en-US" dirty="0"/>
              <a:t>, </a:t>
            </a:r>
            <a:r>
              <a:rPr lang="en-US" dirty="0" err="1"/>
              <a:t>noncongenital</a:t>
            </a:r>
            <a:r>
              <a:rPr lang="en-US" dirty="0"/>
              <a:t> </a:t>
            </a:r>
            <a:r>
              <a:rPr lang="en-US" b="1" dirty="0"/>
              <a:t>insult to the brain </a:t>
            </a:r>
            <a:r>
              <a:rPr lang="en-US" dirty="0"/>
              <a:t>from an external mechanical force, possibly leading to permanent or temporary impairment of cognitive, physical, and psychosocial functions, with an associated diminished or altered state of consciousness; may be mild, moderate, or severe</a:t>
            </a:r>
          </a:p>
          <a:p>
            <a:r>
              <a:rPr lang="en-US" b="1" dirty="0"/>
              <a:t>*mTBI – mild Traumatic Brain Injury</a:t>
            </a:r>
          </a:p>
          <a:p>
            <a:pPr lvl="1"/>
            <a:r>
              <a:rPr lang="en-US" dirty="0"/>
              <a:t>Trauma to the head that results in an alteration/loss of consciousness or post-traumatic amnesia, with symptoms that usually resolve within 2 weeks to 6 months of injury, with a small group continuing to suffer ongoing post-concussive somatic, cognitive, and/or behavioral symptoms/comorbidities similar to PTSD and/or other psychiatric disorders that may lead to long-term functional limitations </a:t>
            </a:r>
          </a:p>
          <a:p>
            <a:r>
              <a:rPr lang="en-US" dirty="0"/>
              <a:t>TBI is a known risk factor for PTSD</a:t>
            </a:r>
          </a:p>
        </p:txBody>
      </p:sp>
      <p:sp>
        <p:nvSpPr>
          <p:cNvPr id="4" name="Title 1"/>
          <p:cNvSpPr>
            <a:spLocks noGrp="1"/>
          </p:cNvSpPr>
          <p:nvPr>
            <p:ph type="title"/>
          </p:nvPr>
        </p:nvSpPr>
        <p:spPr>
          <a:xfrm>
            <a:off x="838199" y="0"/>
            <a:ext cx="10515600" cy="1325563"/>
          </a:xfrm>
        </p:spPr>
        <p:txBody>
          <a:bodyPr/>
          <a:lstStyle/>
          <a:p>
            <a:r>
              <a:rPr lang="en-US" b="1" dirty="0"/>
              <a:t>Disorders</a:t>
            </a:r>
          </a:p>
        </p:txBody>
      </p:sp>
      <p:pic>
        <p:nvPicPr>
          <p:cNvPr id="4100" name="Picture 4" descr="Image result for T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066" y="0"/>
            <a:ext cx="7974418"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838200" y="2262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mTBI treatment options</a:t>
            </a:r>
          </a:p>
        </p:txBody>
      </p:sp>
      <p:sp>
        <p:nvSpPr>
          <p:cNvPr id="20" name="Content Placeholder 2"/>
          <p:cNvSpPr txBox="1">
            <a:spLocks/>
          </p:cNvSpPr>
          <p:nvPr/>
        </p:nvSpPr>
        <p:spPr>
          <a:xfrm>
            <a:off x="838200" y="1640428"/>
            <a:ext cx="7206206" cy="4783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Treatments for psychological symptoms</a:t>
            </a:r>
          </a:p>
          <a:p>
            <a:pPr lvl="1"/>
            <a:r>
              <a:rPr lang="en-US"/>
              <a:t>Cognitive behavioral therapy (CBT) –  can help w/ improving attention, executive function, and memory</a:t>
            </a:r>
          </a:p>
          <a:p>
            <a:pPr lvl="1"/>
            <a:r>
              <a:rPr lang="en-US"/>
              <a:t>Repeated transcranial magnetic stimulation (rTMS) – for comorbidities, may be particularly effective if placed above in dlPFC</a:t>
            </a:r>
          </a:p>
          <a:p>
            <a:pPr lvl="1"/>
            <a:r>
              <a:rPr lang="en-US"/>
              <a:t>Psychopharmacotherapy – drug administration in tandem with therapy</a:t>
            </a:r>
          </a:p>
          <a:p>
            <a:r>
              <a:rPr lang="en-US" b="1"/>
              <a:t>Again, many individuals are treatment resistant or misdiagnosed, especially when co-morbidities are present</a:t>
            </a:r>
            <a:endParaRPr lang="en-US"/>
          </a:p>
          <a:p>
            <a:pPr lvl="1"/>
            <a:endParaRPr lang="en-US"/>
          </a:p>
          <a:p>
            <a:pPr lvl="1"/>
            <a:endParaRPr lang="en-US" dirty="0"/>
          </a:p>
        </p:txBody>
      </p:sp>
      <p:pic>
        <p:nvPicPr>
          <p:cNvPr id="21" name="Picture 20"/>
          <p:cNvPicPr>
            <a:picLocks noChangeAspect="1"/>
          </p:cNvPicPr>
          <p:nvPr/>
        </p:nvPicPr>
        <p:blipFill>
          <a:blip r:embed="rId4"/>
          <a:stretch>
            <a:fillRect/>
          </a:stretch>
        </p:blipFill>
        <p:spPr>
          <a:xfrm>
            <a:off x="8149388" y="4217486"/>
            <a:ext cx="3819220" cy="2564732"/>
          </a:xfrm>
          <a:prstGeom prst="rect">
            <a:avLst/>
          </a:prstGeom>
        </p:spPr>
      </p:pic>
      <p:pic>
        <p:nvPicPr>
          <p:cNvPr id="22" name="Picture 21"/>
          <p:cNvPicPr>
            <a:picLocks noChangeAspect="1"/>
          </p:cNvPicPr>
          <p:nvPr/>
        </p:nvPicPr>
        <p:blipFill>
          <a:blip r:embed="rId5"/>
          <a:stretch>
            <a:fillRect/>
          </a:stretch>
        </p:blipFill>
        <p:spPr>
          <a:xfrm>
            <a:off x="8717560" y="1151187"/>
            <a:ext cx="2682875" cy="2682875"/>
          </a:xfrm>
          <a:prstGeom prst="rect">
            <a:avLst/>
          </a:prstGeom>
        </p:spPr>
      </p:pic>
      <p:sp>
        <p:nvSpPr>
          <p:cNvPr id="9" name="Content Placeholder 2"/>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Rest/reducing physical and mental activity</a:t>
            </a:r>
          </a:p>
          <a:p>
            <a:r>
              <a:rPr lang="en-US"/>
              <a:t>Medications</a:t>
            </a:r>
          </a:p>
          <a:p>
            <a:pPr lvl="1"/>
            <a:r>
              <a:rPr lang="en-US"/>
              <a:t>Antianxiety, anticoagulants, anticonvulsants, antidepressants, muscle relaxants, stimulants</a:t>
            </a:r>
          </a:p>
          <a:p>
            <a:r>
              <a:rPr lang="en-US"/>
              <a:t>Surgery</a:t>
            </a:r>
          </a:p>
          <a:p>
            <a:pPr lvl="1"/>
            <a:r>
              <a:rPr lang="en-US"/>
              <a:t>Removal of clotted blood, skull fracture repair, skull pressure relief</a:t>
            </a:r>
          </a:p>
          <a:p>
            <a:r>
              <a:rPr lang="en-US"/>
              <a:t>Rehabilitation Therapy</a:t>
            </a:r>
          </a:p>
          <a:p>
            <a:pPr lvl="1"/>
            <a:r>
              <a:rPr lang="en-US"/>
              <a:t>Physical therapy, occupational therapy, speech therapy, psychological counseling, vocational counseling, cognitive therapy</a:t>
            </a:r>
            <a:endParaRPr lang="en-US" dirty="0"/>
          </a:p>
        </p:txBody>
      </p:sp>
      <p:sp>
        <p:nvSpPr>
          <p:cNvPr id="10" name="Title 1"/>
          <p:cNvSpPr txBox="1">
            <a:spLocks/>
          </p:cNvSpPr>
          <p:nvPr/>
        </p:nvSpPr>
        <p:spPr>
          <a:xfrm>
            <a:off x="990600" y="3786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TBI treatment options</a:t>
            </a:r>
          </a:p>
        </p:txBody>
      </p:sp>
      <p:sp>
        <p:nvSpPr>
          <p:cNvPr id="11"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Why is mTBI diagnosis so difficult?</a:t>
            </a:r>
          </a:p>
        </p:txBody>
      </p:sp>
      <p:sp>
        <p:nvSpPr>
          <p:cNvPr id="12" name="Content Placeholder 2"/>
          <p:cNvSpPr txBox="1">
            <a:spLocks/>
          </p:cNvSpPr>
          <p:nvPr/>
        </p:nvSpPr>
        <p:spPr>
          <a:xfrm>
            <a:off x="838200" y="1675150"/>
            <a:ext cx="983365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TBI can be readily detected, but with mTBI, these injuries are physically </a:t>
            </a:r>
            <a:r>
              <a:rPr lang="en-US" b="1" i="1"/>
              <a:t>mild</a:t>
            </a:r>
            <a:endParaRPr lang="en-US"/>
          </a:p>
          <a:p>
            <a:r>
              <a:rPr lang="en-US"/>
              <a:t>Mechanically axonal tear and stretching is difficult to detect in a neuroimaging scan as it is very small</a:t>
            </a:r>
          </a:p>
          <a:p>
            <a:r>
              <a:rPr lang="en-US"/>
              <a:t>Small changes can have large effects that can be exploited using fMRI</a:t>
            </a:r>
            <a:endParaRPr lang="en-US" dirty="0"/>
          </a:p>
        </p:txBody>
      </p:sp>
      <p:pic>
        <p:nvPicPr>
          <p:cNvPr id="13" name="Picture 12"/>
          <p:cNvPicPr>
            <a:picLocks noChangeAspect="1"/>
          </p:cNvPicPr>
          <p:nvPr/>
        </p:nvPicPr>
        <p:blipFill rotWithShape="1">
          <a:blip r:embed="rId6"/>
          <a:srcRect l="22983" t="32858" r="40110" b="25792"/>
          <a:stretch/>
        </p:blipFill>
        <p:spPr>
          <a:xfrm>
            <a:off x="4029919" y="4253522"/>
            <a:ext cx="4141808" cy="2610272"/>
          </a:xfrm>
          <a:prstGeom prst="rect">
            <a:avLst/>
          </a:prstGeom>
        </p:spPr>
      </p:pic>
    </p:spTree>
    <p:extLst>
      <p:ext uri="{BB962C8B-B14F-4D97-AF65-F5344CB8AC3E}">
        <p14:creationId xmlns:p14="http://schemas.microsoft.com/office/powerpoint/2010/main" val="273045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childTnLst>
                                  <p:subTnLst>
                                    <p:set>
                                      <p:cBhvr override="childStyle">
                                        <p:cTn dur="1" fill="hold" display="0" masterRel="nextClick" afterEffect="1"/>
                                        <p:tgtEl>
                                          <p:spTgt spid="410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9" grpId="0"/>
      <p:bldP spid="20" grpId="0"/>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Nanoparticles (NPs)</a:t>
            </a:r>
          </a:p>
        </p:txBody>
      </p:sp>
      <p:sp>
        <p:nvSpPr>
          <p:cNvPr id="3" name="Content Placeholder 2"/>
          <p:cNvSpPr>
            <a:spLocks noGrp="1"/>
          </p:cNvSpPr>
          <p:nvPr>
            <p:ph idx="1"/>
          </p:nvPr>
        </p:nvSpPr>
        <p:spPr/>
        <p:txBody>
          <a:bodyPr/>
          <a:lstStyle/>
          <a:p>
            <a:r>
              <a:rPr lang="en-US" dirty="0"/>
              <a:t>Loaded with enzyme degradation protected peptides and proteins that help facilitate transfer across biological membranes for targeted drug delivery</a:t>
            </a:r>
          </a:p>
          <a:p>
            <a:r>
              <a:rPr lang="en-US" dirty="0"/>
              <a:t>Brain endothelial cell receptors such as LDLs, transferrin, and insulin receptors can be specifically targeted by coating NPs with peptides that bind to these receptors on the target tissue allowing for peptide-nanoparticle complex uptake via receptor-mediated endocytosis</a:t>
            </a:r>
          </a:p>
          <a:p>
            <a:r>
              <a:rPr lang="en-US" dirty="0"/>
              <a:t>Liposomes, dendritic polymers (symmetric dendrimeric and non-symmetric hyperbranched polymers), polymeric nanospheres, and nanogels are main types of organic NPs discussed here</a:t>
            </a:r>
          </a:p>
        </p:txBody>
      </p:sp>
    </p:spTree>
    <p:extLst>
      <p:ext uri="{BB962C8B-B14F-4D97-AF65-F5344CB8AC3E}">
        <p14:creationId xmlns:p14="http://schemas.microsoft.com/office/powerpoint/2010/main" val="3899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hippocratesmedreview.org/wp-content/uploads/2018/11/pasted-image-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69" y="1027906"/>
            <a:ext cx="10902461" cy="4763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851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993" y="474690"/>
            <a:ext cx="2617178" cy="1325563"/>
          </a:xfrm>
        </p:spPr>
        <p:txBody>
          <a:bodyPr/>
          <a:lstStyle/>
          <a:p>
            <a:r>
              <a:rPr lang="en-US" dirty="0"/>
              <a:t>Liposomes</a:t>
            </a:r>
          </a:p>
        </p:txBody>
      </p:sp>
      <p:sp>
        <p:nvSpPr>
          <p:cNvPr id="3" name="Content Placeholder 2"/>
          <p:cNvSpPr>
            <a:spLocks noGrp="1"/>
          </p:cNvSpPr>
          <p:nvPr>
            <p:ph idx="1"/>
          </p:nvPr>
        </p:nvSpPr>
        <p:spPr>
          <a:xfrm>
            <a:off x="846993" y="2168524"/>
            <a:ext cx="10515600" cy="4698268"/>
          </a:xfrm>
        </p:spPr>
        <p:txBody>
          <a:bodyPr>
            <a:normAutofit/>
          </a:bodyPr>
          <a:lstStyle/>
          <a:p>
            <a:r>
              <a:rPr lang="en-US" dirty="0"/>
              <a:t>Small, artificial vesicles of spherical shape which consist of an aqueous core entrapped by one or more bilayers composed of natural or synthetic, biocompatible, and biodegradable lipids similar to biological membranes</a:t>
            </a:r>
          </a:p>
          <a:p>
            <a:r>
              <a:rPr lang="en-US" dirty="0"/>
              <a:t>Biophysical properties of liposomes such as size, surface charge, lipid composition and amount of cholesterol are variable and able to control distribution, tissue uptake, and drug delivery</a:t>
            </a:r>
          </a:p>
          <a:p>
            <a:r>
              <a:rPr lang="en-US" dirty="0"/>
              <a:t>Usually rapidly cleared from the blood following IV administration</a:t>
            </a:r>
          </a:p>
          <a:p>
            <a:r>
              <a:rPr lang="en-US" dirty="0"/>
              <a:t>Surface can be modified with PEG (polyethylene glycol) and other molecules to alter pharmacokinetics and biological distribution of NPs</a:t>
            </a:r>
          </a:p>
        </p:txBody>
      </p:sp>
      <p:pic>
        <p:nvPicPr>
          <p:cNvPr id="4" name="Picture 2" descr="http://hippocratesmedreview.org/wp-content/uploads/2018/11/pasted-image-0-5.png"/>
          <p:cNvPicPr>
            <a:picLocks noChangeAspect="1" noChangeArrowheads="1"/>
          </p:cNvPicPr>
          <p:nvPr/>
        </p:nvPicPr>
        <p:blipFill rotWithShape="1">
          <a:blip r:embed="rId3">
            <a:extLst>
              <a:ext uri="{28A0092B-C50C-407E-A947-70E740481C1C}">
                <a14:useLocalDpi xmlns:a14="http://schemas.microsoft.com/office/drawing/2010/main" val="0"/>
              </a:ext>
            </a:extLst>
          </a:blip>
          <a:srcRect l="63925" t="10908" r="21156" b="52727"/>
          <a:stretch/>
        </p:blipFill>
        <p:spPr bwMode="auto">
          <a:xfrm>
            <a:off x="7789986" y="0"/>
            <a:ext cx="2048606" cy="218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09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4032"/>
            <a:ext cx="4551485" cy="1325563"/>
          </a:xfrm>
        </p:spPr>
        <p:txBody>
          <a:bodyPr/>
          <a:lstStyle/>
          <a:p>
            <a:r>
              <a:rPr lang="en-US" dirty="0"/>
              <a:t>Dendritic Polymers</a:t>
            </a:r>
          </a:p>
        </p:txBody>
      </p:sp>
      <p:sp>
        <p:nvSpPr>
          <p:cNvPr id="3" name="Content Placeholder 2"/>
          <p:cNvSpPr>
            <a:spLocks noGrp="1"/>
          </p:cNvSpPr>
          <p:nvPr>
            <p:ph idx="1"/>
          </p:nvPr>
        </p:nvSpPr>
        <p:spPr>
          <a:xfrm>
            <a:off x="838200" y="2365132"/>
            <a:ext cx="10515600" cy="3564060"/>
          </a:xfrm>
        </p:spPr>
        <p:txBody>
          <a:bodyPr/>
          <a:lstStyle/>
          <a:p>
            <a:r>
              <a:rPr lang="en-US" dirty="0"/>
              <a:t>Nanometer-sized, highly branched macromolecules which consist of a central core, branching units, and terminal functional groups useful in drug delivery systems</a:t>
            </a:r>
          </a:p>
          <a:p>
            <a:r>
              <a:rPr lang="en-US" dirty="0"/>
              <a:t>Major structural features:</a:t>
            </a:r>
          </a:p>
          <a:p>
            <a:pPr lvl="1"/>
            <a:r>
              <a:rPr lang="en-US" dirty="0"/>
              <a:t>existence of nanocavities, which can encapsulate various bioactive compounds</a:t>
            </a:r>
          </a:p>
          <a:p>
            <a:pPr lvl="1"/>
            <a:r>
              <a:rPr lang="en-US" dirty="0"/>
              <a:t>ability for the accumulation of a significant number of functional groups on their external surface that can induce intense binding to multiple cell receptors </a:t>
            </a:r>
          </a:p>
        </p:txBody>
      </p:sp>
      <p:pic>
        <p:nvPicPr>
          <p:cNvPr id="4" name="Picture 2" descr="http://hippocratesmedreview.org/wp-content/uploads/2018/11/pasted-image-0-5.png"/>
          <p:cNvPicPr>
            <a:picLocks noChangeAspect="1" noChangeArrowheads="1"/>
          </p:cNvPicPr>
          <p:nvPr/>
        </p:nvPicPr>
        <p:blipFill rotWithShape="1">
          <a:blip r:embed="rId3">
            <a:extLst>
              <a:ext uri="{28A0092B-C50C-407E-A947-70E740481C1C}">
                <a14:useLocalDpi xmlns:a14="http://schemas.microsoft.com/office/drawing/2010/main" val="0"/>
              </a:ext>
            </a:extLst>
          </a:blip>
          <a:srcRect l="86344" t="10169" b="53096"/>
          <a:stretch/>
        </p:blipFill>
        <p:spPr bwMode="auto">
          <a:xfrm>
            <a:off x="7798776" y="88494"/>
            <a:ext cx="1937238" cy="227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008" y="479425"/>
            <a:ext cx="3206262" cy="1325563"/>
          </a:xfrm>
        </p:spPr>
        <p:txBody>
          <a:bodyPr/>
          <a:lstStyle/>
          <a:p>
            <a:r>
              <a:rPr lang="en-US" dirty="0"/>
              <a:t>Nanospheres</a:t>
            </a:r>
          </a:p>
        </p:txBody>
      </p:sp>
      <p:sp>
        <p:nvSpPr>
          <p:cNvPr id="3" name="Content Placeholder 2"/>
          <p:cNvSpPr>
            <a:spLocks noGrp="1"/>
          </p:cNvSpPr>
          <p:nvPr>
            <p:ph idx="1"/>
          </p:nvPr>
        </p:nvSpPr>
        <p:spPr>
          <a:xfrm>
            <a:off x="838200" y="2453052"/>
            <a:ext cx="10515600" cy="3956539"/>
          </a:xfrm>
        </p:spPr>
        <p:txBody>
          <a:bodyPr>
            <a:normAutofit fontScale="92500" lnSpcReduction="10000"/>
          </a:bodyPr>
          <a:lstStyle/>
          <a:p>
            <a:r>
              <a:rPr lang="en-US" dirty="0"/>
              <a:t>Sub-micron-sized highly soluble colloidal structures composed of synthetic and semi-synthetic polymers that vary in size from 1 to 1000 nm in which a drug can be dissolved or encapsulated</a:t>
            </a:r>
          </a:p>
          <a:p>
            <a:r>
              <a:rPr lang="en-US" dirty="0"/>
              <a:t>Usually rapidly cleared from the blood following intravenous administration; however the use of biodegradable materials for nanosphere preparation allows for sustained drug release at the targeted site</a:t>
            </a:r>
          </a:p>
          <a:p>
            <a:r>
              <a:rPr lang="en-US" dirty="0"/>
              <a:t>More stable in biological fluids compared with other colloidal carriers</a:t>
            </a:r>
          </a:p>
          <a:p>
            <a:r>
              <a:rPr lang="en-US" dirty="0"/>
              <a:t>Surface can be modified with PEG and other molecules to alter pharmacokinetics and biological distribution of NPs</a:t>
            </a:r>
          </a:p>
        </p:txBody>
      </p:sp>
      <p:pic>
        <p:nvPicPr>
          <p:cNvPr id="4" name="Picture 2" descr="http://hippocratesmedreview.org/wp-content/uploads/2018/11/pasted-image-0-5.png"/>
          <p:cNvPicPr>
            <a:picLocks noChangeAspect="1" noChangeArrowheads="1"/>
          </p:cNvPicPr>
          <p:nvPr/>
        </p:nvPicPr>
        <p:blipFill rotWithShape="1">
          <a:blip r:embed="rId3">
            <a:extLst>
              <a:ext uri="{28A0092B-C50C-407E-A947-70E740481C1C}">
                <a14:useLocalDpi xmlns:a14="http://schemas.microsoft.com/office/drawing/2010/main" val="0"/>
              </a:ext>
            </a:extLst>
          </a:blip>
          <a:srcRect t="3339" r="79624" b="45159"/>
          <a:stretch/>
        </p:blipFill>
        <p:spPr bwMode="auto">
          <a:xfrm>
            <a:off x="7924801" y="0"/>
            <a:ext cx="2221523" cy="2453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39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Nanogels</a:t>
            </a:r>
          </a:p>
        </p:txBody>
      </p:sp>
      <p:sp>
        <p:nvSpPr>
          <p:cNvPr id="3" name="Content Placeholder 2"/>
          <p:cNvSpPr>
            <a:spLocks noGrp="1"/>
          </p:cNvSpPr>
          <p:nvPr>
            <p:ph idx="1"/>
          </p:nvPr>
        </p:nvSpPr>
        <p:spPr>
          <a:xfrm>
            <a:off x="537796" y="2189260"/>
            <a:ext cx="11116408" cy="3458552"/>
          </a:xfrm>
        </p:spPr>
        <p:txBody>
          <a:bodyPr/>
          <a:lstStyle/>
          <a:p>
            <a:r>
              <a:rPr lang="en-US" dirty="0"/>
              <a:t>Hydrophilic polymers cross-linked in porous networks capable of retaining water-soluble therapeutical peptides and proteins</a:t>
            </a:r>
          </a:p>
          <a:p>
            <a:r>
              <a:rPr lang="en-US" dirty="0"/>
              <a:t>Usually range from 10-400 nm</a:t>
            </a:r>
          </a:p>
          <a:p>
            <a:pPr lvl="1"/>
            <a:r>
              <a:rPr lang="en-US" dirty="0"/>
              <a:t>small enough to avoid clearance of the reticuloendothelial system</a:t>
            </a:r>
          </a:p>
          <a:p>
            <a:pPr lvl="1"/>
            <a:r>
              <a:rPr lang="en-US" dirty="0"/>
              <a:t>large enough to avoid clearance from circulation by glomerular filtration in kidneys</a:t>
            </a:r>
          </a:p>
          <a:p>
            <a:r>
              <a:rPr lang="en-US" dirty="0"/>
              <a:t>Can be designed for stimulus-responsive degradation and drug release, and they have also been investigated as vehicles for drug delivery to the brain</a:t>
            </a:r>
          </a:p>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6941"/>
          <a:stretch/>
        </p:blipFill>
        <p:spPr>
          <a:xfrm>
            <a:off x="8070315" y="422030"/>
            <a:ext cx="2030144" cy="1767229"/>
          </a:xfrm>
          <a:prstGeom prst="rect">
            <a:avLst/>
          </a:prstGeom>
        </p:spPr>
      </p:pic>
      <p:sp>
        <p:nvSpPr>
          <p:cNvPr id="8" name="TextBox 7"/>
          <p:cNvSpPr txBox="1"/>
          <p:nvPr/>
        </p:nvSpPr>
        <p:spPr>
          <a:xfrm>
            <a:off x="8642840" y="114253"/>
            <a:ext cx="885093" cy="307777"/>
          </a:xfrm>
          <a:prstGeom prst="rect">
            <a:avLst/>
          </a:prstGeom>
          <a:solidFill>
            <a:schemeClr val="bg1"/>
          </a:solidFill>
        </p:spPr>
        <p:txBody>
          <a:bodyPr wrap="square" rtlCol="0">
            <a:spAutoFit/>
          </a:bodyPr>
          <a:lstStyle/>
          <a:p>
            <a:r>
              <a:rPr lang="en-US" sz="1400" b="1" dirty="0">
                <a:latin typeface="Arial" panose="020B0604020202020204" pitchFamily="34" charset="0"/>
                <a:cs typeface="Arial" panose="020B0604020202020204" pitchFamily="34" charset="0"/>
              </a:rPr>
              <a:t>Nanogel</a:t>
            </a:r>
          </a:p>
        </p:txBody>
      </p:sp>
    </p:spTree>
    <p:extLst>
      <p:ext uri="{BB962C8B-B14F-4D97-AF65-F5344CB8AC3E}">
        <p14:creationId xmlns:p14="http://schemas.microsoft.com/office/powerpoint/2010/main" val="27575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35" y="457730"/>
            <a:ext cx="4547064" cy="1564502"/>
          </a:xfrm>
        </p:spPr>
        <p:txBody>
          <a:bodyPr>
            <a:normAutofit/>
          </a:bodyPr>
          <a:lstStyle/>
          <a:p>
            <a:r>
              <a:rPr lang="en-US" b="1" dirty="0"/>
              <a:t>Tables 1 and 2</a:t>
            </a:r>
            <a:r>
              <a:rPr lang="en-US" sz="3100" dirty="0"/>
              <a:t> peptide and nanoparticle nomenclature, respectively </a:t>
            </a:r>
          </a:p>
        </p:txBody>
      </p:sp>
      <p:pic>
        <p:nvPicPr>
          <p:cNvPr id="4" name="Picture 3"/>
          <p:cNvPicPr>
            <a:picLocks noChangeAspect="1"/>
          </p:cNvPicPr>
          <p:nvPr/>
        </p:nvPicPr>
        <p:blipFill>
          <a:blip r:embed="rId3"/>
          <a:stretch>
            <a:fillRect/>
          </a:stretch>
        </p:blipFill>
        <p:spPr>
          <a:xfrm>
            <a:off x="806334" y="4723314"/>
            <a:ext cx="10191403" cy="2134686"/>
          </a:xfrm>
          <a:prstGeom prst="rect">
            <a:avLst/>
          </a:prstGeom>
        </p:spPr>
      </p:pic>
      <p:pic>
        <p:nvPicPr>
          <p:cNvPr id="5" name="Picture 4"/>
          <p:cNvPicPr>
            <a:picLocks noChangeAspect="1"/>
          </p:cNvPicPr>
          <p:nvPr/>
        </p:nvPicPr>
        <p:blipFill>
          <a:blip r:embed="rId4"/>
          <a:stretch>
            <a:fillRect/>
          </a:stretch>
        </p:blipFill>
        <p:spPr>
          <a:xfrm>
            <a:off x="6080034" y="196649"/>
            <a:ext cx="4917703" cy="4840864"/>
          </a:xfrm>
          <a:prstGeom prst="rect">
            <a:avLst/>
          </a:prstGeom>
        </p:spPr>
      </p:pic>
      <p:sp>
        <p:nvSpPr>
          <p:cNvPr id="3" name="Rectangle 2"/>
          <p:cNvSpPr/>
          <p:nvPr/>
        </p:nvSpPr>
        <p:spPr>
          <a:xfrm>
            <a:off x="832710" y="5534526"/>
            <a:ext cx="257693" cy="1604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4438" y="5730886"/>
            <a:ext cx="257693" cy="160421"/>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7694" y="5927246"/>
            <a:ext cx="506642" cy="16582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3" idx="3"/>
          </p:cNvCxnSpPr>
          <p:nvPr/>
        </p:nvCxnSpPr>
        <p:spPr>
          <a:xfrm>
            <a:off x="1090403" y="5614737"/>
            <a:ext cx="76184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60000" flipV="1">
            <a:off x="1093339" y="5810770"/>
            <a:ext cx="758911" cy="956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360925" y="6033833"/>
            <a:ext cx="484632" cy="354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62432" y="5488346"/>
            <a:ext cx="1248625" cy="276999"/>
          </a:xfrm>
          <a:prstGeom prst="rect">
            <a:avLst/>
          </a:prstGeom>
          <a:noFill/>
        </p:spPr>
        <p:txBody>
          <a:bodyPr wrap="square" rtlCol="0">
            <a:spAutoFit/>
          </a:bodyPr>
          <a:lstStyle/>
          <a:p>
            <a:r>
              <a:rPr lang="en-US" sz="1200" dirty="0"/>
              <a:t>Reporter peptide</a:t>
            </a:r>
          </a:p>
        </p:txBody>
      </p:sp>
      <p:sp>
        <p:nvSpPr>
          <p:cNvPr id="18" name="TextBox 17"/>
          <p:cNvSpPr txBox="1"/>
          <p:nvPr/>
        </p:nvSpPr>
        <p:spPr>
          <a:xfrm>
            <a:off x="1757820" y="5686926"/>
            <a:ext cx="1807419" cy="276999"/>
          </a:xfrm>
          <a:prstGeom prst="rect">
            <a:avLst/>
          </a:prstGeom>
          <a:noFill/>
        </p:spPr>
        <p:txBody>
          <a:bodyPr wrap="square" rtlCol="0">
            <a:spAutoFit/>
          </a:bodyPr>
          <a:lstStyle/>
          <a:p>
            <a:r>
              <a:rPr lang="en-US" sz="1200" dirty="0"/>
              <a:t>Target LDL brain receptors</a:t>
            </a:r>
          </a:p>
        </p:txBody>
      </p:sp>
      <p:sp>
        <p:nvSpPr>
          <p:cNvPr id="19" name="TextBox 18"/>
          <p:cNvSpPr txBox="1"/>
          <p:nvPr/>
        </p:nvSpPr>
        <p:spPr>
          <a:xfrm>
            <a:off x="1762441" y="5903978"/>
            <a:ext cx="1969053" cy="276999"/>
          </a:xfrm>
          <a:prstGeom prst="rect">
            <a:avLst/>
          </a:prstGeom>
          <a:noFill/>
        </p:spPr>
        <p:txBody>
          <a:bodyPr wrap="square" rtlCol="0">
            <a:spAutoFit/>
          </a:bodyPr>
          <a:lstStyle/>
          <a:p>
            <a:r>
              <a:rPr lang="en-US" sz="1200" dirty="0"/>
              <a:t>Target brain endothelial cells</a:t>
            </a:r>
          </a:p>
        </p:txBody>
      </p:sp>
      <p:sp>
        <p:nvSpPr>
          <p:cNvPr id="20" name="Rectangle 19"/>
          <p:cNvSpPr/>
          <p:nvPr/>
        </p:nvSpPr>
        <p:spPr>
          <a:xfrm>
            <a:off x="6080034" y="2115127"/>
            <a:ext cx="1244402" cy="2540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255477" y="2045658"/>
            <a:ext cx="1072753" cy="2677656"/>
          </a:xfrm>
          <a:prstGeom prst="rect">
            <a:avLst/>
          </a:prstGeom>
          <a:noFill/>
          <a:ln w="38100">
            <a:solidFill>
              <a:srgbClr val="FFC000"/>
            </a:solidFill>
          </a:ln>
        </p:spPr>
        <p:txBody>
          <a:bodyPr wrap="square" rtlCol="0">
            <a:spAutoFit/>
          </a:bodyPr>
          <a:lstStyle/>
          <a:p>
            <a:r>
              <a:rPr lang="en-US" sz="1200" b="1" dirty="0"/>
              <a:t>Liposomes</a:t>
            </a:r>
          </a:p>
          <a:p>
            <a:endParaRPr lang="en-US" sz="1200" b="1" dirty="0"/>
          </a:p>
          <a:p>
            <a:endParaRPr lang="en-US" sz="1200" b="1" dirty="0"/>
          </a:p>
          <a:p>
            <a:endParaRPr lang="en-US" sz="1200" b="1" dirty="0"/>
          </a:p>
          <a:p>
            <a:r>
              <a:rPr lang="en-US" sz="1200" b="1" dirty="0"/>
              <a:t>Dendritic Polymers</a:t>
            </a:r>
          </a:p>
          <a:p>
            <a:endParaRPr lang="en-US" sz="1200" b="1" dirty="0"/>
          </a:p>
          <a:p>
            <a:endParaRPr lang="en-US" sz="1200" b="1" dirty="0"/>
          </a:p>
          <a:p>
            <a:endParaRPr lang="en-US" sz="1200" b="1" dirty="0"/>
          </a:p>
          <a:p>
            <a:r>
              <a:rPr lang="en-US" sz="1200" b="1" dirty="0"/>
              <a:t>Nanospheres</a:t>
            </a:r>
          </a:p>
          <a:p>
            <a:endParaRPr lang="en-US" sz="1200" b="1" dirty="0"/>
          </a:p>
          <a:p>
            <a:endParaRPr lang="en-US" sz="1200" b="1" dirty="0"/>
          </a:p>
          <a:p>
            <a:endParaRPr lang="en-US" sz="1200" b="1" dirty="0"/>
          </a:p>
          <a:p>
            <a:r>
              <a:rPr lang="en-US" sz="1200" b="1" dirty="0"/>
              <a:t>Nanogel</a:t>
            </a:r>
          </a:p>
        </p:txBody>
      </p:sp>
      <p:cxnSp>
        <p:nvCxnSpPr>
          <p:cNvPr id="10" name="Straight Arrow Connector 9"/>
          <p:cNvCxnSpPr/>
          <p:nvPr/>
        </p:nvCxnSpPr>
        <p:spPr>
          <a:xfrm>
            <a:off x="5328230" y="2224454"/>
            <a:ext cx="751804" cy="4396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328230" y="3042138"/>
            <a:ext cx="751804" cy="21246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328230" y="2862449"/>
            <a:ext cx="751804" cy="17621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28230" y="3815048"/>
            <a:ext cx="751804" cy="4396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334947" y="4507380"/>
            <a:ext cx="745087" cy="8354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82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7" grpId="0"/>
      <p:bldP spid="18" grpId="0"/>
      <p:bldP spid="19" grpId="0"/>
      <p:bldP spid="20"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Table 3</a:t>
            </a:r>
          </a:p>
        </p:txBody>
      </p:sp>
      <p:pic>
        <p:nvPicPr>
          <p:cNvPr id="4" name="Picture 3"/>
          <p:cNvPicPr>
            <a:picLocks noChangeAspect="1"/>
          </p:cNvPicPr>
          <p:nvPr/>
        </p:nvPicPr>
        <p:blipFill>
          <a:blip r:embed="rId3"/>
          <a:stretch>
            <a:fillRect/>
          </a:stretch>
        </p:blipFill>
        <p:spPr>
          <a:xfrm>
            <a:off x="383598" y="2171613"/>
            <a:ext cx="11258550" cy="4410075"/>
          </a:xfrm>
          <a:prstGeom prst="rect">
            <a:avLst/>
          </a:prstGeom>
        </p:spPr>
      </p:pic>
      <p:sp>
        <p:nvSpPr>
          <p:cNvPr id="3" name="TextBox 2"/>
          <p:cNvSpPr txBox="1"/>
          <p:nvPr/>
        </p:nvSpPr>
        <p:spPr>
          <a:xfrm>
            <a:off x="4958196" y="427741"/>
            <a:ext cx="6683952" cy="1200329"/>
          </a:xfrm>
          <a:prstGeom prst="rect">
            <a:avLst/>
          </a:prstGeom>
          <a:noFill/>
          <a:ln>
            <a:solidFill>
              <a:schemeClr val="tx1"/>
            </a:solidFill>
          </a:ln>
        </p:spPr>
        <p:txBody>
          <a:bodyPr wrap="square" rtlCol="0">
            <a:spAutoFit/>
          </a:bodyPr>
          <a:lstStyle/>
          <a:p>
            <a:r>
              <a:rPr lang="en-US" b="1" dirty="0"/>
              <a:t>Potential cytotoxic effects </a:t>
            </a:r>
            <a:r>
              <a:rPr lang="en-US" dirty="0"/>
              <a:t>(such as embolization, hemolysis, cellular activation, and biological cascades such as coagulation, complement activation, </a:t>
            </a:r>
            <a:r>
              <a:rPr lang="en-US" dirty="0" err="1"/>
              <a:t>kinin</a:t>
            </a:r>
            <a:r>
              <a:rPr lang="en-US" dirty="0"/>
              <a:t>/</a:t>
            </a:r>
            <a:r>
              <a:rPr lang="en-US" dirty="0" err="1"/>
              <a:t>kininogen</a:t>
            </a:r>
            <a:r>
              <a:rPr lang="en-US" dirty="0"/>
              <a:t>, fibrinolysis) can occur and must be tested </a:t>
            </a:r>
            <a:r>
              <a:rPr lang="en-US" i="1" dirty="0"/>
              <a:t>in vitro</a:t>
            </a:r>
            <a:r>
              <a:rPr lang="en-US" dirty="0"/>
              <a:t> before administration</a:t>
            </a:r>
          </a:p>
        </p:txBody>
      </p:sp>
    </p:spTree>
    <p:extLst>
      <p:ext uri="{BB962C8B-B14F-4D97-AF65-F5344CB8AC3E}">
        <p14:creationId xmlns:p14="http://schemas.microsoft.com/office/powerpoint/2010/main" val="2974937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92" y="119581"/>
            <a:ext cx="2112818" cy="1325563"/>
          </a:xfrm>
        </p:spPr>
        <p:txBody>
          <a:bodyPr/>
          <a:lstStyle/>
          <a:p>
            <a:r>
              <a:rPr lang="en-US" b="1" dirty="0"/>
              <a:t>Figure 1</a:t>
            </a:r>
          </a:p>
        </p:txBody>
      </p:sp>
      <p:pic>
        <p:nvPicPr>
          <p:cNvPr id="8" name="Picture 7"/>
          <p:cNvPicPr>
            <a:picLocks noChangeAspect="1"/>
          </p:cNvPicPr>
          <p:nvPr/>
        </p:nvPicPr>
        <p:blipFill>
          <a:blip r:embed="rId3"/>
          <a:stretch>
            <a:fillRect/>
          </a:stretch>
        </p:blipFill>
        <p:spPr>
          <a:xfrm>
            <a:off x="1133822" y="1217670"/>
            <a:ext cx="10572750" cy="504825"/>
          </a:xfrm>
          <a:prstGeom prst="rect">
            <a:avLst/>
          </a:prstGeom>
        </p:spPr>
      </p:pic>
      <p:pic>
        <p:nvPicPr>
          <p:cNvPr id="9" name="Picture 8"/>
          <p:cNvPicPr>
            <a:picLocks noChangeAspect="1"/>
          </p:cNvPicPr>
          <p:nvPr/>
        </p:nvPicPr>
        <p:blipFill>
          <a:blip r:embed="rId4"/>
          <a:stretch>
            <a:fillRect/>
          </a:stretch>
        </p:blipFill>
        <p:spPr>
          <a:xfrm>
            <a:off x="263583" y="1781781"/>
            <a:ext cx="11858625" cy="3743325"/>
          </a:xfrm>
          <a:prstGeom prst="rect">
            <a:avLst/>
          </a:prstGeom>
        </p:spPr>
      </p:pic>
    </p:spTree>
    <p:extLst>
      <p:ext uri="{BB962C8B-B14F-4D97-AF65-F5344CB8AC3E}">
        <p14:creationId xmlns:p14="http://schemas.microsoft.com/office/powerpoint/2010/main" val="3324507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92" y="119581"/>
            <a:ext cx="2112818" cy="1325563"/>
          </a:xfrm>
        </p:spPr>
        <p:txBody>
          <a:bodyPr/>
          <a:lstStyle/>
          <a:p>
            <a:r>
              <a:rPr lang="en-US" b="1" dirty="0"/>
              <a:t>Figure 1</a:t>
            </a:r>
          </a:p>
        </p:txBody>
      </p:sp>
      <p:pic>
        <p:nvPicPr>
          <p:cNvPr id="8" name="Picture 7"/>
          <p:cNvPicPr>
            <a:picLocks noChangeAspect="1"/>
          </p:cNvPicPr>
          <p:nvPr/>
        </p:nvPicPr>
        <p:blipFill>
          <a:blip r:embed="rId3"/>
          <a:stretch>
            <a:fillRect/>
          </a:stretch>
        </p:blipFill>
        <p:spPr>
          <a:xfrm>
            <a:off x="1133822" y="1217670"/>
            <a:ext cx="10572750" cy="504825"/>
          </a:xfrm>
          <a:prstGeom prst="rect">
            <a:avLst/>
          </a:prstGeom>
        </p:spPr>
      </p:pic>
      <p:pic>
        <p:nvPicPr>
          <p:cNvPr id="3" name="Picture 2"/>
          <p:cNvPicPr>
            <a:picLocks noChangeAspect="1"/>
          </p:cNvPicPr>
          <p:nvPr/>
        </p:nvPicPr>
        <p:blipFill>
          <a:blip r:embed="rId4"/>
          <a:stretch>
            <a:fillRect/>
          </a:stretch>
        </p:blipFill>
        <p:spPr>
          <a:xfrm>
            <a:off x="284710" y="1722495"/>
            <a:ext cx="11849100" cy="3771900"/>
          </a:xfrm>
          <a:prstGeom prst="rect">
            <a:avLst/>
          </a:prstGeom>
        </p:spPr>
      </p:pic>
    </p:spTree>
    <p:extLst>
      <p:ext uri="{BB962C8B-B14F-4D97-AF65-F5344CB8AC3E}">
        <p14:creationId xmlns:p14="http://schemas.microsoft.com/office/powerpoint/2010/main" val="3857487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372948"/>
            <a:ext cx="10515600" cy="2313245"/>
          </a:xfrm>
        </p:spPr>
        <p:txBody>
          <a:bodyPr>
            <a:normAutofit/>
          </a:bodyPr>
          <a:lstStyle/>
          <a:p>
            <a:pPr marL="285750" indent="-285750"/>
            <a:r>
              <a:rPr lang="en-US" b="1" dirty="0"/>
              <a:t>AD – Alzheimer’s Disease</a:t>
            </a:r>
          </a:p>
          <a:p>
            <a:pPr marL="742950" lvl="1" indent="-285750"/>
            <a:r>
              <a:rPr lang="en-US" dirty="0"/>
              <a:t>Progressive mental deterioration that can occur in middle or old age, characterized by brain pathology consisting of extracellular </a:t>
            </a:r>
            <a:r>
              <a:rPr lang="en-US" b="1" dirty="0"/>
              <a:t>A</a:t>
            </a:r>
            <a:r>
              <a:rPr lang="el-GR" b="1" dirty="0"/>
              <a:t>β</a:t>
            </a:r>
            <a:r>
              <a:rPr lang="en-US" b="1" dirty="0"/>
              <a:t> plaques</a:t>
            </a:r>
            <a:r>
              <a:rPr lang="en-US" dirty="0"/>
              <a:t>, interneuronal tangles of </a:t>
            </a:r>
            <a:r>
              <a:rPr lang="en-US" b="1" dirty="0"/>
              <a:t>phosphorylated tau protein</a:t>
            </a:r>
            <a:r>
              <a:rPr lang="en-US" dirty="0"/>
              <a:t>, synapse and neuronal loss, and decreased hippocampal volume correlated with the degree of cognitive impairment; most common form of dementia </a:t>
            </a:r>
          </a:p>
        </p:txBody>
      </p:sp>
      <p:sp>
        <p:nvSpPr>
          <p:cNvPr id="4" name="Title 1"/>
          <p:cNvSpPr>
            <a:spLocks noGrp="1"/>
          </p:cNvSpPr>
          <p:nvPr>
            <p:ph type="title"/>
          </p:nvPr>
        </p:nvSpPr>
        <p:spPr>
          <a:xfrm>
            <a:off x="838199" y="0"/>
            <a:ext cx="10515600" cy="1325563"/>
          </a:xfrm>
        </p:spPr>
        <p:txBody>
          <a:bodyPr/>
          <a:lstStyle/>
          <a:p>
            <a:r>
              <a:rPr lang="en-US" b="1" dirty="0"/>
              <a:t>Disorders</a:t>
            </a:r>
          </a:p>
        </p:txBody>
      </p:sp>
      <p:pic>
        <p:nvPicPr>
          <p:cNvPr id="5" name="Picture 4"/>
          <p:cNvPicPr>
            <a:picLocks noChangeAspect="1"/>
          </p:cNvPicPr>
          <p:nvPr/>
        </p:nvPicPr>
        <p:blipFill>
          <a:blip r:embed="rId2"/>
          <a:stretch>
            <a:fillRect/>
          </a:stretch>
        </p:blipFill>
        <p:spPr>
          <a:xfrm>
            <a:off x="6379465" y="3538577"/>
            <a:ext cx="5491693" cy="3319423"/>
          </a:xfrm>
          <a:prstGeom prst="rect">
            <a:avLst/>
          </a:prstGeom>
        </p:spPr>
      </p:pic>
      <p:sp>
        <p:nvSpPr>
          <p:cNvPr id="6" name="TextBox 5"/>
          <p:cNvSpPr txBox="1"/>
          <p:nvPr/>
        </p:nvSpPr>
        <p:spPr>
          <a:xfrm>
            <a:off x="838199" y="4044126"/>
            <a:ext cx="5241759"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Acute increases of amyloid precursor protein (APP) have been observed following TBI (few studies have looked at PTSD), and as TBI is a risk factor for PTSD, TBI and/or associated PTSD are thought to be potential risk factors for AD development</a:t>
            </a:r>
          </a:p>
        </p:txBody>
      </p:sp>
      <p:pic>
        <p:nvPicPr>
          <p:cNvPr id="5122" name="Picture 2" descr="Image result for alzheimer's disease symptoms"/>
          <p:cNvPicPr>
            <a:picLocks noChangeAspect="1" noChangeArrowheads="1"/>
          </p:cNvPicPr>
          <p:nvPr/>
        </p:nvPicPr>
        <p:blipFill rotWithShape="1">
          <a:blip r:embed="rId3">
            <a:extLst>
              <a:ext uri="{28A0092B-C50C-407E-A947-70E740481C1C}">
                <a14:useLocalDpi xmlns:a14="http://schemas.microsoft.com/office/drawing/2010/main" val="0"/>
              </a:ext>
            </a:extLst>
          </a:blip>
          <a:srcRect b="12238"/>
          <a:stretch/>
        </p:blipFill>
        <p:spPr bwMode="auto">
          <a:xfrm>
            <a:off x="0" y="168206"/>
            <a:ext cx="12192000" cy="65235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728" y="1058142"/>
            <a:ext cx="11555789" cy="47436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0728" y="5801808"/>
            <a:ext cx="2379345" cy="369332"/>
          </a:xfrm>
          <a:prstGeom prst="rect">
            <a:avLst/>
          </a:prstGeom>
          <a:noFill/>
        </p:spPr>
        <p:txBody>
          <a:bodyPr wrap="square" rtlCol="0">
            <a:spAutoFit/>
          </a:bodyPr>
          <a:lstStyle/>
          <a:p>
            <a:r>
              <a:rPr lang="en-US" dirty="0"/>
              <a:t>Congdon, 2018</a:t>
            </a:r>
          </a:p>
        </p:txBody>
      </p:sp>
      <p:sp>
        <p:nvSpPr>
          <p:cNvPr id="11" name="Title 1"/>
          <p:cNvSpPr txBox="1">
            <a:spLocks/>
          </p:cNvSpPr>
          <p:nvPr/>
        </p:nvSpPr>
        <p:spPr>
          <a:xfrm>
            <a:off x="838200" y="1988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AD treatments</a:t>
            </a:r>
            <a:endParaRPr lang="en-US" dirty="0"/>
          </a:p>
        </p:txBody>
      </p:sp>
      <p:sp>
        <p:nvSpPr>
          <p:cNvPr id="12" name="Content Placeholder 2"/>
          <p:cNvSpPr txBox="1">
            <a:spLocks/>
          </p:cNvSpPr>
          <p:nvPr/>
        </p:nvSpPr>
        <p:spPr>
          <a:xfrm>
            <a:off x="838200" y="1579422"/>
            <a:ext cx="10515600" cy="52785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 cure for AD but there are ways to ensure better management of disease</a:t>
            </a:r>
          </a:p>
          <a:p>
            <a:r>
              <a:rPr lang="en-US" dirty="0"/>
              <a:t>Drugs/Alternative Medicine</a:t>
            </a:r>
          </a:p>
          <a:p>
            <a:pPr lvl="1"/>
            <a:r>
              <a:rPr lang="en-US" dirty="0"/>
              <a:t>Cholinesterase inhibitors, </a:t>
            </a:r>
            <a:r>
              <a:rPr lang="en-US" dirty="0" err="1"/>
              <a:t>Memantine</a:t>
            </a:r>
            <a:r>
              <a:rPr lang="en-US" dirty="0"/>
              <a:t> for mild to moderate, omega-3 fatty acids, curcumin, ginkgo, vitamin E</a:t>
            </a:r>
          </a:p>
          <a:p>
            <a:r>
              <a:rPr lang="en-US" dirty="0"/>
              <a:t>Creating a safe and supportive environment</a:t>
            </a:r>
          </a:p>
          <a:p>
            <a:pPr lvl="1"/>
            <a:r>
              <a:rPr lang="en-US" dirty="0"/>
              <a:t>always keep valuables in the same place </a:t>
            </a:r>
          </a:p>
          <a:p>
            <a:pPr lvl="1"/>
            <a:r>
              <a:rPr lang="en-US" dirty="0"/>
              <a:t>keep a secure and daily checklist for pharmaceuticals</a:t>
            </a:r>
          </a:p>
          <a:p>
            <a:pPr lvl="1"/>
            <a:r>
              <a:rPr lang="en-US" dirty="0"/>
              <a:t>keep finances on auto-pay/auto-deposit</a:t>
            </a:r>
          </a:p>
          <a:p>
            <a:pPr lvl="1"/>
            <a:r>
              <a:rPr lang="en-US" dirty="0"/>
              <a:t>carry ID and a mobile phone with location and preprogrammed important numbers </a:t>
            </a:r>
          </a:p>
          <a:p>
            <a:pPr lvl="1"/>
            <a:r>
              <a:rPr lang="en-US" dirty="0"/>
              <a:t>keep appointments regular </a:t>
            </a:r>
          </a:p>
          <a:p>
            <a:pPr lvl="1"/>
            <a:r>
              <a:rPr lang="en-US" dirty="0"/>
              <a:t>keep and follow a daily calendar</a:t>
            </a:r>
          </a:p>
          <a:p>
            <a:pPr lvl="1"/>
            <a:r>
              <a:rPr lang="en-US" dirty="0"/>
              <a:t>remove excess clutter and mirrors</a:t>
            </a:r>
          </a:p>
          <a:p>
            <a:pPr lvl="1"/>
            <a:r>
              <a:rPr lang="en-US" dirty="0"/>
              <a:t>install safety rails in stairways and bathrooms </a:t>
            </a:r>
          </a:p>
          <a:p>
            <a:pPr lvl="1"/>
            <a:r>
              <a:rPr lang="en-US" dirty="0"/>
              <a:t>keep photographs and other meaningful objects around the house</a:t>
            </a:r>
          </a:p>
          <a:p>
            <a:pPr lvl="1"/>
            <a:r>
              <a:rPr lang="en-US" dirty="0"/>
              <a:t>wear comfortable shoes with good traction</a:t>
            </a:r>
          </a:p>
          <a:p>
            <a:r>
              <a:rPr lang="en-US" dirty="0"/>
              <a:t>Exercise and </a:t>
            </a:r>
            <a:r>
              <a:rPr lang="en-US"/>
              <a:t>Social Engagement</a:t>
            </a:r>
            <a:endParaRPr lang="en-US" dirty="0"/>
          </a:p>
        </p:txBody>
      </p:sp>
    </p:spTree>
    <p:extLst>
      <p:ext uri="{BB962C8B-B14F-4D97-AF65-F5344CB8AC3E}">
        <p14:creationId xmlns:p14="http://schemas.microsoft.com/office/powerpoint/2010/main" val="117744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subTnLst>
                                    <p:set>
                                      <p:cBhvr override="childStyle">
                                        <p:cTn dur="1" fill="hold" display="0" masterRel="nextClick" afterEffect="1"/>
                                        <p:tgtEl>
                                          <p:spTgt spid="1026"/>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2"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92" y="119581"/>
            <a:ext cx="2112818" cy="1325563"/>
          </a:xfrm>
        </p:spPr>
        <p:txBody>
          <a:bodyPr/>
          <a:lstStyle/>
          <a:p>
            <a:r>
              <a:rPr lang="en-US" b="1" dirty="0"/>
              <a:t>Figure 1</a:t>
            </a:r>
          </a:p>
        </p:txBody>
      </p:sp>
      <p:pic>
        <p:nvPicPr>
          <p:cNvPr id="8" name="Picture 7"/>
          <p:cNvPicPr>
            <a:picLocks noChangeAspect="1"/>
          </p:cNvPicPr>
          <p:nvPr/>
        </p:nvPicPr>
        <p:blipFill rotWithShape="1">
          <a:blip r:embed="rId3"/>
          <a:srcRect l="-1" r="42164"/>
          <a:stretch/>
        </p:blipFill>
        <p:spPr>
          <a:xfrm>
            <a:off x="2530360" y="1250921"/>
            <a:ext cx="6114876" cy="504825"/>
          </a:xfrm>
          <a:prstGeom prst="rect">
            <a:avLst/>
          </a:prstGeom>
        </p:spPr>
      </p:pic>
      <p:pic>
        <p:nvPicPr>
          <p:cNvPr id="3" name="Picture 2"/>
          <p:cNvPicPr>
            <a:picLocks noChangeAspect="1"/>
          </p:cNvPicPr>
          <p:nvPr/>
        </p:nvPicPr>
        <p:blipFill>
          <a:blip r:embed="rId4"/>
          <a:stretch>
            <a:fillRect/>
          </a:stretch>
        </p:blipFill>
        <p:spPr>
          <a:xfrm>
            <a:off x="1780482" y="1755746"/>
            <a:ext cx="8248650" cy="3695700"/>
          </a:xfrm>
          <a:prstGeom prst="rect">
            <a:avLst/>
          </a:prstGeom>
        </p:spPr>
      </p:pic>
    </p:spTree>
    <p:extLst>
      <p:ext uri="{BB962C8B-B14F-4D97-AF65-F5344CB8AC3E}">
        <p14:creationId xmlns:p14="http://schemas.microsoft.com/office/powerpoint/2010/main" val="258517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92" y="119581"/>
            <a:ext cx="2112818" cy="1325563"/>
          </a:xfrm>
        </p:spPr>
        <p:txBody>
          <a:bodyPr/>
          <a:lstStyle/>
          <a:p>
            <a:r>
              <a:rPr lang="en-US" b="1" dirty="0"/>
              <a:t>Figure 1</a:t>
            </a:r>
          </a:p>
        </p:txBody>
      </p:sp>
      <p:pic>
        <p:nvPicPr>
          <p:cNvPr id="8" name="Picture 7"/>
          <p:cNvPicPr>
            <a:picLocks noChangeAspect="1"/>
          </p:cNvPicPr>
          <p:nvPr/>
        </p:nvPicPr>
        <p:blipFill rotWithShape="1">
          <a:blip r:embed="rId3"/>
          <a:srcRect l="-1" r="42164"/>
          <a:stretch/>
        </p:blipFill>
        <p:spPr>
          <a:xfrm>
            <a:off x="2530360" y="1250921"/>
            <a:ext cx="6114876" cy="504825"/>
          </a:xfrm>
          <a:prstGeom prst="rect">
            <a:avLst/>
          </a:prstGeom>
        </p:spPr>
      </p:pic>
      <p:pic>
        <p:nvPicPr>
          <p:cNvPr id="4" name="Picture 3"/>
          <p:cNvPicPr>
            <a:picLocks noChangeAspect="1"/>
          </p:cNvPicPr>
          <p:nvPr/>
        </p:nvPicPr>
        <p:blipFill>
          <a:blip r:embed="rId4"/>
          <a:stretch>
            <a:fillRect/>
          </a:stretch>
        </p:blipFill>
        <p:spPr>
          <a:xfrm>
            <a:off x="1736667" y="1755746"/>
            <a:ext cx="8153400" cy="3695700"/>
          </a:xfrm>
          <a:prstGeom prst="rect">
            <a:avLst/>
          </a:prstGeom>
        </p:spPr>
      </p:pic>
    </p:spTree>
    <p:extLst>
      <p:ext uri="{BB962C8B-B14F-4D97-AF65-F5344CB8AC3E}">
        <p14:creationId xmlns:p14="http://schemas.microsoft.com/office/powerpoint/2010/main" val="1794935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92" y="119581"/>
            <a:ext cx="2112818" cy="1325563"/>
          </a:xfrm>
        </p:spPr>
        <p:txBody>
          <a:bodyPr/>
          <a:lstStyle/>
          <a:p>
            <a:r>
              <a:rPr lang="en-US" b="1" dirty="0"/>
              <a:t>Figure 1</a:t>
            </a:r>
          </a:p>
        </p:txBody>
      </p:sp>
      <p:pic>
        <p:nvPicPr>
          <p:cNvPr id="8" name="Picture 7"/>
          <p:cNvPicPr>
            <a:picLocks noChangeAspect="1"/>
          </p:cNvPicPr>
          <p:nvPr/>
        </p:nvPicPr>
        <p:blipFill>
          <a:blip r:embed="rId3"/>
          <a:stretch>
            <a:fillRect/>
          </a:stretch>
        </p:blipFill>
        <p:spPr>
          <a:xfrm>
            <a:off x="1133822" y="1217670"/>
            <a:ext cx="10572750" cy="504825"/>
          </a:xfrm>
          <a:prstGeom prst="rect">
            <a:avLst/>
          </a:prstGeom>
        </p:spPr>
      </p:pic>
      <p:pic>
        <p:nvPicPr>
          <p:cNvPr id="3" name="Picture 2"/>
          <p:cNvPicPr>
            <a:picLocks noChangeAspect="1"/>
          </p:cNvPicPr>
          <p:nvPr/>
        </p:nvPicPr>
        <p:blipFill>
          <a:blip r:embed="rId4"/>
          <a:stretch>
            <a:fillRect/>
          </a:stretch>
        </p:blipFill>
        <p:spPr>
          <a:xfrm>
            <a:off x="191192" y="1722495"/>
            <a:ext cx="12001500" cy="3781425"/>
          </a:xfrm>
          <a:prstGeom prst="rect">
            <a:avLst/>
          </a:prstGeom>
        </p:spPr>
      </p:pic>
    </p:spTree>
    <p:extLst>
      <p:ext uri="{BB962C8B-B14F-4D97-AF65-F5344CB8AC3E}">
        <p14:creationId xmlns:p14="http://schemas.microsoft.com/office/powerpoint/2010/main" val="996658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131" y="232121"/>
            <a:ext cx="2046316" cy="1325563"/>
          </a:xfrm>
        </p:spPr>
        <p:txBody>
          <a:bodyPr/>
          <a:lstStyle/>
          <a:p>
            <a:r>
              <a:rPr lang="en-US" b="1" dirty="0"/>
              <a:t>Figure 2</a:t>
            </a:r>
          </a:p>
        </p:txBody>
      </p:sp>
      <p:pic>
        <p:nvPicPr>
          <p:cNvPr id="7" name="Picture 6"/>
          <p:cNvPicPr>
            <a:picLocks noChangeAspect="1"/>
          </p:cNvPicPr>
          <p:nvPr/>
        </p:nvPicPr>
        <p:blipFill>
          <a:blip r:embed="rId3"/>
          <a:stretch>
            <a:fillRect/>
          </a:stretch>
        </p:blipFill>
        <p:spPr>
          <a:xfrm>
            <a:off x="76027" y="1690688"/>
            <a:ext cx="3943350" cy="3838575"/>
          </a:xfrm>
          <a:prstGeom prst="rect">
            <a:avLst/>
          </a:prstGeom>
        </p:spPr>
      </p:pic>
      <p:pic>
        <p:nvPicPr>
          <p:cNvPr id="12" name="Picture 11"/>
          <p:cNvPicPr>
            <a:picLocks noChangeAspect="1"/>
          </p:cNvPicPr>
          <p:nvPr/>
        </p:nvPicPr>
        <p:blipFill>
          <a:blip r:embed="rId4"/>
          <a:stretch>
            <a:fillRect/>
          </a:stretch>
        </p:blipFill>
        <p:spPr>
          <a:xfrm>
            <a:off x="4019377" y="1690687"/>
            <a:ext cx="3933825" cy="3838575"/>
          </a:xfrm>
          <a:prstGeom prst="rect">
            <a:avLst/>
          </a:prstGeom>
        </p:spPr>
      </p:pic>
      <p:pic>
        <p:nvPicPr>
          <p:cNvPr id="13" name="Picture 12"/>
          <p:cNvPicPr>
            <a:picLocks noChangeAspect="1"/>
          </p:cNvPicPr>
          <p:nvPr/>
        </p:nvPicPr>
        <p:blipFill>
          <a:blip r:embed="rId5"/>
          <a:stretch>
            <a:fillRect/>
          </a:stretch>
        </p:blipFill>
        <p:spPr>
          <a:xfrm>
            <a:off x="7953202" y="1690687"/>
            <a:ext cx="3924300" cy="3838575"/>
          </a:xfrm>
          <a:prstGeom prst="rect">
            <a:avLst/>
          </a:prstGeom>
        </p:spPr>
      </p:pic>
    </p:spTree>
    <p:extLst>
      <p:ext uri="{BB962C8B-B14F-4D97-AF65-F5344CB8AC3E}">
        <p14:creationId xmlns:p14="http://schemas.microsoft.com/office/powerpoint/2010/main" val="366002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979" y="-150264"/>
            <a:ext cx="2395451" cy="1325563"/>
          </a:xfrm>
        </p:spPr>
        <p:txBody>
          <a:bodyPr/>
          <a:lstStyle/>
          <a:p>
            <a:r>
              <a:rPr lang="en-US" b="1" dirty="0"/>
              <a:t>Figure 3</a:t>
            </a:r>
          </a:p>
        </p:txBody>
      </p:sp>
      <p:pic>
        <p:nvPicPr>
          <p:cNvPr id="5" name="Picture 4"/>
          <p:cNvPicPr>
            <a:picLocks noChangeAspect="1"/>
          </p:cNvPicPr>
          <p:nvPr/>
        </p:nvPicPr>
        <p:blipFill>
          <a:blip r:embed="rId3"/>
          <a:stretch>
            <a:fillRect/>
          </a:stretch>
        </p:blipFill>
        <p:spPr>
          <a:xfrm>
            <a:off x="4946688" y="1027906"/>
            <a:ext cx="6772275" cy="5229225"/>
          </a:xfrm>
          <a:prstGeom prst="rect">
            <a:avLst/>
          </a:prstGeom>
        </p:spPr>
      </p:pic>
      <p:grpSp>
        <p:nvGrpSpPr>
          <p:cNvPr id="7" name="Group 6"/>
          <p:cNvGrpSpPr/>
          <p:nvPr/>
        </p:nvGrpSpPr>
        <p:grpSpPr>
          <a:xfrm>
            <a:off x="96719" y="1027906"/>
            <a:ext cx="4849971" cy="5554720"/>
            <a:chOff x="96719" y="1027906"/>
            <a:chExt cx="4849971" cy="5554720"/>
          </a:xfrm>
        </p:grpSpPr>
        <p:pic>
          <p:nvPicPr>
            <p:cNvPr id="4" name="Picture 3"/>
            <p:cNvPicPr>
              <a:picLocks noChangeAspect="1"/>
            </p:cNvPicPr>
            <p:nvPr/>
          </p:nvPicPr>
          <p:blipFill>
            <a:blip r:embed="rId4"/>
            <a:stretch>
              <a:fillRect/>
            </a:stretch>
          </p:blipFill>
          <p:spPr>
            <a:xfrm>
              <a:off x="96721" y="1027906"/>
              <a:ext cx="4849969" cy="5554720"/>
            </a:xfrm>
            <a:prstGeom prst="rect">
              <a:avLst/>
            </a:prstGeom>
          </p:spPr>
        </p:pic>
        <p:sp>
          <p:nvSpPr>
            <p:cNvPr id="6" name="Oval 5"/>
            <p:cNvSpPr/>
            <p:nvPr/>
          </p:nvSpPr>
          <p:spPr>
            <a:xfrm>
              <a:off x="96719" y="1027906"/>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p:cNvPicPr>
            <a:picLocks noChangeAspect="1"/>
          </p:cNvPicPr>
          <p:nvPr/>
        </p:nvPicPr>
        <p:blipFill>
          <a:blip r:embed="rId5"/>
          <a:stretch>
            <a:fillRect/>
          </a:stretch>
        </p:blipFill>
        <p:spPr>
          <a:xfrm>
            <a:off x="4949624" y="1030842"/>
            <a:ext cx="6962775" cy="5238750"/>
          </a:xfrm>
          <a:prstGeom prst="rect">
            <a:avLst/>
          </a:prstGeom>
        </p:spPr>
      </p:pic>
      <p:sp>
        <p:nvSpPr>
          <p:cNvPr id="29" name="Title 1"/>
          <p:cNvSpPr txBox="1">
            <a:spLocks/>
          </p:cNvSpPr>
          <p:nvPr/>
        </p:nvSpPr>
        <p:spPr>
          <a:xfrm>
            <a:off x="1326915" y="-147328"/>
            <a:ext cx="2395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3</a:t>
            </a:r>
            <a:endParaRPr lang="en-US" b="1" dirty="0"/>
          </a:p>
        </p:txBody>
      </p:sp>
      <p:grpSp>
        <p:nvGrpSpPr>
          <p:cNvPr id="30" name="Group 29"/>
          <p:cNvGrpSpPr/>
          <p:nvPr/>
        </p:nvGrpSpPr>
        <p:grpSpPr>
          <a:xfrm>
            <a:off x="99657" y="1030842"/>
            <a:ext cx="4849969" cy="5554720"/>
            <a:chOff x="96721" y="1027906"/>
            <a:chExt cx="4849969" cy="5554720"/>
          </a:xfrm>
        </p:grpSpPr>
        <p:pic>
          <p:nvPicPr>
            <p:cNvPr id="31" name="Picture 30"/>
            <p:cNvPicPr>
              <a:picLocks noChangeAspect="1"/>
            </p:cNvPicPr>
            <p:nvPr/>
          </p:nvPicPr>
          <p:blipFill>
            <a:blip r:embed="rId4"/>
            <a:stretch>
              <a:fillRect/>
            </a:stretch>
          </p:blipFill>
          <p:spPr>
            <a:xfrm>
              <a:off x="96721" y="1027906"/>
              <a:ext cx="4849969" cy="5554720"/>
            </a:xfrm>
            <a:prstGeom prst="rect">
              <a:avLst/>
            </a:prstGeom>
          </p:spPr>
        </p:pic>
        <p:sp>
          <p:nvSpPr>
            <p:cNvPr id="32" name="Oval 31"/>
            <p:cNvSpPr/>
            <p:nvPr/>
          </p:nvSpPr>
          <p:spPr>
            <a:xfrm>
              <a:off x="2521704" y="1027906"/>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itle 1"/>
          <p:cNvSpPr txBox="1">
            <a:spLocks/>
          </p:cNvSpPr>
          <p:nvPr/>
        </p:nvSpPr>
        <p:spPr>
          <a:xfrm>
            <a:off x="1323979" y="-150264"/>
            <a:ext cx="2395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3</a:t>
            </a:r>
            <a:endParaRPr lang="en-US" b="1" dirty="0"/>
          </a:p>
        </p:txBody>
      </p:sp>
      <p:grpSp>
        <p:nvGrpSpPr>
          <p:cNvPr id="34" name="Group 33"/>
          <p:cNvGrpSpPr/>
          <p:nvPr/>
        </p:nvGrpSpPr>
        <p:grpSpPr>
          <a:xfrm>
            <a:off x="96721" y="1027906"/>
            <a:ext cx="4849969" cy="5554720"/>
            <a:chOff x="96721" y="1027906"/>
            <a:chExt cx="4849969" cy="5554720"/>
          </a:xfrm>
        </p:grpSpPr>
        <p:pic>
          <p:nvPicPr>
            <p:cNvPr id="35" name="Picture 34"/>
            <p:cNvPicPr>
              <a:picLocks noChangeAspect="1"/>
            </p:cNvPicPr>
            <p:nvPr/>
          </p:nvPicPr>
          <p:blipFill>
            <a:blip r:embed="rId4"/>
            <a:stretch>
              <a:fillRect/>
            </a:stretch>
          </p:blipFill>
          <p:spPr>
            <a:xfrm>
              <a:off x="96721" y="1027906"/>
              <a:ext cx="4849969" cy="5554720"/>
            </a:xfrm>
            <a:prstGeom prst="rect">
              <a:avLst/>
            </a:prstGeom>
          </p:spPr>
        </p:pic>
        <p:sp>
          <p:nvSpPr>
            <p:cNvPr id="36" name="Oval 35"/>
            <p:cNvSpPr/>
            <p:nvPr/>
          </p:nvSpPr>
          <p:spPr>
            <a:xfrm>
              <a:off x="111486" y="2958970"/>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a:blip r:embed="rId6"/>
          <a:stretch>
            <a:fillRect/>
          </a:stretch>
        </p:blipFill>
        <p:spPr>
          <a:xfrm>
            <a:off x="4946688" y="1027906"/>
            <a:ext cx="6734175" cy="5229225"/>
          </a:xfrm>
          <a:prstGeom prst="rect">
            <a:avLst/>
          </a:prstGeom>
        </p:spPr>
      </p:pic>
      <p:pic>
        <p:nvPicPr>
          <p:cNvPr id="38" name="Picture 37"/>
          <p:cNvPicPr>
            <a:picLocks noChangeAspect="1"/>
          </p:cNvPicPr>
          <p:nvPr/>
        </p:nvPicPr>
        <p:blipFill>
          <a:blip r:embed="rId7"/>
          <a:stretch>
            <a:fillRect/>
          </a:stretch>
        </p:blipFill>
        <p:spPr>
          <a:xfrm>
            <a:off x="4949622" y="1030842"/>
            <a:ext cx="6896100" cy="5257800"/>
          </a:xfrm>
          <a:prstGeom prst="rect">
            <a:avLst/>
          </a:prstGeom>
        </p:spPr>
      </p:pic>
      <p:sp>
        <p:nvSpPr>
          <p:cNvPr id="39" name="Title 1"/>
          <p:cNvSpPr txBox="1">
            <a:spLocks/>
          </p:cNvSpPr>
          <p:nvPr/>
        </p:nvSpPr>
        <p:spPr>
          <a:xfrm>
            <a:off x="1326913" y="-147328"/>
            <a:ext cx="2395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3</a:t>
            </a:r>
            <a:endParaRPr lang="en-US" b="1" dirty="0"/>
          </a:p>
        </p:txBody>
      </p:sp>
      <p:grpSp>
        <p:nvGrpSpPr>
          <p:cNvPr id="40" name="Group 39"/>
          <p:cNvGrpSpPr/>
          <p:nvPr/>
        </p:nvGrpSpPr>
        <p:grpSpPr>
          <a:xfrm>
            <a:off x="99655" y="1030842"/>
            <a:ext cx="4849969" cy="5554720"/>
            <a:chOff x="96721" y="1027906"/>
            <a:chExt cx="4849969" cy="5554720"/>
          </a:xfrm>
        </p:grpSpPr>
        <p:pic>
          <p:nvPicPr>
            <p:cNvPr id="41" name="Picture 40"/>
            <p:cNvPicPr>
              <a:picLocks noChangeAspect="1"/>
            </p:cNvPicPr>
            <p:nvPr/>
          </p:nvPicPr>
          <p:blipFill>
            <a:blip r:embed="rId4"/>
            <a:stretch>
              <a:fillRect/>
            </a:stretch>
          </p:blipFill>
          <p:spPr>
            <a:xfrm>
              <a:off x="96721" y="1027906"/>
              <a:ext cx="4849969" cy="5554720"/>
            </a:xfrm>
            <a:prstGeom prst="rect">
              <a:avLst/>
            </a:prstGeom>
          </p:spPr>
        </p:pic>
        <p:sp>
          <p:nvSpPr>
            <p:cNvPr id="42" name="Oval 41"/>
            <p:cNvSpPr/>
            <p:nvPr/>
          </p:nvSpPr>
          <p:spPr>
            <a:xfrm>
              <a:off x="2521705" y="2958970"/>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itle 1"/>
          <p:cNvSpPr txBox="1">
            <a:spLocks/>
          </p:cNvSpPr>
          <p:nvPr/>
        </p:nvSpPr>
        <p:spPr>
          <a:xfrm>
            <a:off x="1323979" y="-150264"/>
            <a:ext cx="2395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3</a:t>
            </a:r>
            <a:endParaRPr lang="en-US" b="1" dirty="0"/>
          </a:p>
        </p:txBody>
      </p:sp>
      <p:grpSp>
        <p:nvGrpSpPr>
          <p:cNvPr id="44" name="Group 43"/>
          <p:cNvGrpSpPr/>
          <p:nvPr/>
        </p:nvGrpSpPr>
        <p:grpSpPr>
          <a:xfrm>
            <a:off x="96721" y="1027906"/>
            <a:ext cx="4849969" cy="5554720"/>
            <a:chOff x="96721" y="1027906"/>
            <a:chExt cx="4849969" cy="5554720"/>
          </a:xfrm>
        </p:grpSpPr>
        <p:pic>
          <p:nvPicPr>
            <p:cNvPr id="45" name="Picture 44"/>
            <p:cNvPicPr>
              <a:picLocks noChangeAspect="1"/>
            </p:cNvPicPr>
            <p:nvPr/>
          </p:nvPicPr>
          <p:blipFill>
            <a:blip r:embed="rId4"/>
            <a:stretch>
              <a:fillRect/>
            </a:stretch>
          </p:blipFill>
          <p:spPr>
            <a:xfrm>
              <a:off x="96721" y="1027906"/>
              <a:ext cx="4849969" cy="5554720"/>
            </a:xfrm>
            <a:prstGeom prst="rect">
              <a:avLst/>
            </a:prstGeom>
          </p:spPr>
        </p:pic>
        <p:sp>
          <p:nvSpPr>
            <p:cNvPr id="46" name="Oval 45"/>
            <p:cNvSpPr/>
            <p:nvPr/>
          </p:nvSpPr>
          <p:spPr>
            <a:xfrm>
              <a:off x="169675" y="4742641"/>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 name="Picture 46"/>
          <p:cNvPicPr>
            <a:picLocks noChangeAspect="1"/>
          </p:cNvPicPr>
          <p:nvPr/>
        </p:nvPicPr>
        <p:blipFill>
          <a:blip r:embed="rId8"/>
          <a:stretch>
            <a:fillRect/>
          </a:stretch>
        </p:blipFill>
        <p:spPr>
          <a:xfrm>
            <a:off x="4946688" y="1175299"/>
            <a:ext cx="6677025" cy="5124450"/>
          </a:xfrm>
          <a:prstGeom prst="rect">
            <a:avLst/>
          </a:prstGeom>
        </p:spPr>
      </p:pic>
    </p:spTree>
    <p:extLst>
      <p:ext uri="{BB962C8B-B14F-4D97-AF65-F5344CB8AC3E}">
        <p14:creationId xmlns:p14="http://schemas.microsoft.com/office/powerpoint/2010/main" val="329102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subTnLst>
                                    <p:set>
                                      <p:cBhvr override="childStyle">
                                        <p:cTn dur="1" fill="hold" display="0" masterRel="nextClick" afterEffect="1"/>
                                        <p:tgtEl>
                                          <p:spTgt spid="39"/>
                                        </p:tgtEl>
                                        <p:attrNameLst>
                                          <p:attrName>style.visibility</p:attrName>
                                        </p:attrNameLst>
                                      </p:cBhvr>
                                      <p:to>
                                        <p:strVal val="hidden"/>
                                      </p:to>
                                    </p:set>
                                  </p:sub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3" grpId="0"/>
      <p:bldP spid="39" grpId="0"/>
      <p:bldP spid="4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027906"/>
            <a:ext cx="4898186" cy="5554720"/>
          </a:xfrm>
          <a:prstGeom prst="rect">
            <a:avLst/>
          </a:prstGeom>
        </p:spPr>
      </p:pic>
      <p:sp>
        <p:nvSpPr>
          <p:cNvPr id="2" name="Title 1"/>
          <p:cNvSpPr>
            <a:spLocks noGrp="1"/>
          </p:cNvSpPr>
          <p:nvPr>
            <p:ph type="title"/>
          </p:nvPr>
        </p:nvSpPr>
        <p:spPr>
          <a:xfrm>
            <a:off x="1323979" y="-150264"/>
            <a:ext cx="2395451" cy="1325563"/>
          </a:xfrm>
        </p:spPr>
        <p:txBody>
          <a:bodyPr/>
          <a:lstStyle/>
          <a:p>
            <a:r>
              <a:rPr lang="en-US" b="1" dirty="0"/>
              <a:t>Figure 4</a:t>
            </a:r>
          </a:p>
        </p:txBody>
      </p:sp>
      <p:sp>
        <p:nvSpPr>
          <p:cNvPr id="9" name="Oval 8"/>
          <p:cNvSpPr/>
          <p:nvPr/>
        </p:nvSpPr>
        <p:spPr>
          <a:xfrm>
            <a:off x="96719" y="1027906"/>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4876800" y="1027906"/>
            <a:ext cx="7315200" cy="5372100"/>
          </a:xfrm>
          <a:prstGeom prst="rect">
            <a:avLst/>
          </a:prstGeom>
        </p:spPr>
      </p:pic>
      <p:pic>
        <p:nvPicPr>
          <p:cNvPr id="6" name="Picture 5"/>
          <p:cNvPicPr>
            <a:picLocks noChangeAspect="1"/>
          </p:cNvPicPr>
          <p:nvPr/>
        </p:nvPicPr>
        <p:blipFill>
          <a:blip r:embed="rId5"/>
          <a:stretch>
            <a:fillRect/>
          </a:stretch>
        </p:blipFill>
        <p:spPr>
          <a:xfrm>
            <a:off x="4946689" y="1027906"/>
            <a:ext cx="7258050" cy="5429250"/>
          </a:xfrm>
          <a:prstGeom prst="rect">
            <a:avLst/>
          </a:prstGeom>
        </p:spPr>
      </p:pic>
      <p:pic>
        <p:nvPicPr>
          <p:cNvPr id="7" name="Picture 6"/>
          <p:cNvPicPr>
            <a:picLocks noChangeAspect="1"/>
          </p:cNvPicPr>
          <p:nvPr/>
        </p:nvPicPr>
        <p:blipFill>
          <a:blip r:embed="rId3"/>
          <a:stretch>
            <a:fillRect/>
          </a:stretch>
        </p:blipFill>
        <p:spPr>
          <a:xfrm>
            <a:off x="0" y="1027906"/>
            <a:ext cx="4898186" cy="5554720"/>
          </a:xfrm>
          <a:prstGeom prst="rect">
            <a:avLst/>
          </a:prstGeom>
        </p:spPr>
      </p:pic>
      <p:sp>
        <p:nvSpPr>
          <p:cNvPr id="8" name="Title 1"/>
          <p:cNvSpPr txBox="1">
            <a:spLocks/>
          </p:cNvSpPr>
          <p:nvPr/>
        </p:nvSpPr>
        <p:spPr>
          <a:xfrm>
            <a:off x="1323979" y="-150264"/>
            <a:ext cx="2395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4</a:t>
            </a:r>
            <a:endParaRPr lang="en-US" b="1" dirty="0"/>
          </a:p>
        </p:txBody>
      </p:sp>
      <p:sp>
        <p:nvSpPr>
          <p:cNvPr id="10" name="Oval 9"/>
          <p:cNvSpPr/>
          <p:nvPr/>
        </p:nvSpPr>
        <p:spPr>
          <a:xfrm>
            <a:off x="2521704" y="1027906"/>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0" y="1027906"/>
            <a:ext cx="4898186" cy="5554720"/>
          </a:xfrm>
          <a:prstGeom prst="rect">
            <a:avLst/>
          </a:prstGeom>
        </p:spPr>
      </p:pic>
      <p:sp>
        <p:nvSpPr>
          <p:cNvPr id="13" name="Title 1"/>
          <p:cNvSpPr txBox="1">
            <a:spLocks/>
          </p:cNvSpPr>
          <p:nvPr/>
        </p:nvSpPr>
        <p:spPr>
          <a:xfrm>
            <a:off x="1323979" y="-150264"/>
            <a:ext cx="2395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4</a:t>
            </a:r>
            <a:endParaRPr lang="en-US" b="1" dirty="0"/>
          </a:p>
        </p:txBody>
      </p:sp>
      <p:sp>
        <p:nvSpPr>
          <p:cNvPr id="14" name="Oval 13"/>
          <p:cNvSpPr/>
          <p:nvPr/>
        </p:nvSpPr>
        <p:spPr>
          <a:xfrm>
            <a:off x="111486" y="2958970"/>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stretch>
            <a:fillRect/>
          </a:stretch>
        </p:blipFill>
        <p:spPr>
          <a:xfrm>
            <a:off x="4898186" y="1175299"/>
            <a:ext cx="7105650" cy="5229225"/>
          </a:xfrm>
          <a:prstGeom prst="rect">
            <a:avLst/>
          </a:prstGeom>
        </p:spPr>
      </p:pic>
      <p:pic>
        <p:nvPicPr>
          <p:cNvPr id="16" name="Picture 15"/>
          <p:cNvPicPr>
            <a:picLocks noChangeAspect="1"/>
          </p:cNvPicPr>
          <p:nvPr/>
        </p:nvPicPr>
        <p:blipFill>
          <a:blip r:embed="rId7"/>
          <a:stretch>
            <a:fillRect/>
          </a:stretch>
        </p:blipFill>
        <p:spPr>
          <a:xfrm>
            <a:off x="4946690" y="1175299"/>
            <a:ext cx="7143750" cy="5219700"/>
          </a:xfrm>
          <a:prstGeom prst="rect">
            <a:avLst/>
          </a:prstGeom>
        </p:spPr>
      </p:pic>
      <p:pic>
        <p:nvPicPr>
          <p:cNvPr id="17" name="Picture 16"/>
          <p:cNvPicPr>
            <a:picLocks noChangeAspect="1"/>
          </p:cNvPicPr>
          <p:nvPr/>
        </p:nvPicPr>
        <p:blipFill>
          <a:blip r:embed="rId3"/>
          <a:stretch>
            <a:fillRect/>
          </a:stretch>
        </p:blipFill>
        <p:spPr>
          <a:xfrm>
            <a:off x="0" y="1027906"/>
            <a:ext cx="4898186" cy="5554720"/>
          </a:xfrm>
          <a:prstGeom prst="rect">
            <a:avLst/>
          </a:prstGeom>
        </p:spPr>
      </p:pic>
      <p:sp>
        <p:nvSpPr>
          <p:cNvPr id="18" name="Title 1"/>
          <p:cNvSpPr txBox="1">
            <a:spLocks/>
          </p:cNvSpPr>
          <p:nvPr/>
        </p:nvSpPr>
        <p:spPr>
          <a:xfrm>
            <a:off x="1323979" y="-150264"/>
            <a:ext cx="2395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4</a:t>
            </a:r>
            <a:endParaRPr lang="en-US" b="1" dirty="0"/>
          </a:p>
        </p:txBody>
      </p:sp>
      <p:sp>
        <p:nvSpPr>
          <p:cNvPr id="19" name="Oval 18"/>
          <p:cNvSpPr/>
          <p:nvPr/>
        </p:nvSpPr>
        <p:spPr>
          <a:xfrm>
            <a:off x="2521705" y="2958970"/>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0" y="1027906"/>
            <a:ext cx="4898186" cy="5554720"/>
          </a:xfrm>
          <a:prstGeom prst="rect">
            <a:avLst/>
          </a:prstGeom>
        </p:spPr>
      </p:pic>
      <p:sp>
        <p:nvSpPr>
          <p:cNvPr id="21" name="Title 1"/>
          <p:cNvSpPr txBox="1">
            <a:spLocks/>
          </p:cNvSpPr>
          <p:nvPr/>
        </p:nvSpPr>
        <p:spPr>
          <a:xfrm>
            <a:off x="1323979" y="-150264"/>
            <a:ext cx="2395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4</a:t>
            </a:r>
            <a:endParaRPr lang="en-US" b="1" dirty="0"/>
          </a:p>
        </p:txBody>
      </p:sp>
      <p:sp>
        <p:nvSpPr>
          <p:cNvPr id="22" name="Oval 21"/>
          <p:cNvSpPr/>
          <p:nvPr/>
        </p:nvSpPr>
        <p:spPr>
          <a:xfrm>
            <a:off x="169675" y="4742641"/>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8"/>
          <a:stretch>
            <a:fillRect/>
          </a:stretch>
        </p:blipFill>
        <p:spPr>
          <a:xfrm>
            <a:off x="4898186" y="1027906"/>
            <a:ext cx="7258050" cy="5429250"/>
          </a:xfrm>
          <a:prstGeom prst="rect">
            <a:avLst/>
          </a:prstGeom>
        </p:spPr>
      </p:pic>
    </p:spTree>
    <p:extLst>
      <p:ext uri="{BB962C8B-B14F-4D97-AF65-F5344CB8AC3E}">
        <p14:creationId xmlns:p14="http://schemas.microsoft.com/office/powerpoint/2010/main" val="154869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8" grpId="0"/>
      <p:bldP spid="10" grpId="0" animBg="1"/>
      <p:bldP spid="13" grpId="0"/>
      <p:bldP spid="14" grpId="0" animBg="1"/>
      <p:bldP spid="18" grpId="0"/>
      <p:bldP spid="19" grpId="0" animBg="1"/>
      <p:bldP spid="21" grpId="0"/>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979" y="-150264"/>
            <a:ext cx="2395451" cy="1325563"/>
          </a:xfrm>
        </p:spPr>
        <p:txBody>
          <a:bodyPr/>
          <a:lstStyle/>
          <a:p>
            <a:r>
              <a:rPr lang="en-US" b="1" dirty="0"/>
              <a:t>Figure 5</a:t>
            </a:r>
          </a:p>
        </p:txBody>
      </p:sp>
      <p:pic>
        <p:nvPicPr>
          <p:cNvPr id="8" name="Picture 7"/>
          <p:cNvPicPr>
            <a:picLocks noChangeAspect="1"/>
          </p:cNvPicPr>
          <p:nvPr/>
        </p:nvPicPr>
        <p:blipFill>
          <a:blip r:embed="rId3"/>
          <a:stretch>
            <a:fillRect/>
          </a:stretch>
        </p:blipFill>
        <p:spPr>
          <a:xfrm>
            <a:off x="5191125" y="1175299"/>
            <a:ext cx="7010400" cy="5210175"/>
          </a:xfrm>
          <a:prstGeom prst="rect">
            <a:avLst/>
          </a:prstGeom>
        </p:spPr>
      </p:pic>
      <p:pic>
        <p:nvPicPr>
          <p:cNvPr id="10" name="Picture 9"/>
          <p:cNvPicPr>
            <a:picLocks noChangeAspect="1"/>
          </p:cNvPicPr>
          <p:nvPr/>
        </p:nvPicPr>
        <p:blipFill>
          <a:blip r:embed="rId4"/>
          <a:stretch>
            <a:fillRect/>
          </a:stretch>
        </p:blipFill>
        <p:spPr>
          <a:xfrm>
            <a:off x="0" y="1666269"/>
            <a:ext cx="5191125" cy="3990975"/>
          </a:xfrm>
          <a:prstGeom prst="rect">
            <a:avLst/>
          </a:prstGeom>
        </p:spPr>
      </p:pic>
      <p:sp>
        <p:nvSpPr>
          <p:cNvPr id="11" name="Oval 10"/>
          <p:cNvSpPr/>
          <p:nvPr/>
        </p:nvSpPr>
        <p:spPr>
          <a:xfrm>
            <a:off x="244489" y="1758372"/>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5357380" y="1175299"/>
            <a:ext cx="6772275" cy="5219700"/>
          </a:xfrm>
          <a:prstGeom prst="rect">
            <a:avLst/>
          </a:prstGeom>
        </p:spPr>
      </p:pic>
      <p:sp>
        <p:nvSpPr>
          <p:cNvPr id="7" name="Title 1"/>
          <p:cNvSpPr txBox="1">
            <a:spLocks/>
          </p:cNvSpPr>
          <p:nvPr/>
        </p:nvSpPr>
        <p:spPr>
          <a:xfrm>
            <a:off x="1323979" y="-150264"/>
            <a:ext cx="2395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5</a:t>
            </a:r>
            <a:endParaRPr lang="en-US" b="1" dirty="0"/>
          </a:p>
        </p:txBody>
      </p:sp>
      <p:pic>
        <p:nvPicPr>
          <p:cNvPr id="9" name="Picture 8"/>
          <p:cNvPicPr>
            <a:picLocks noChangeAspect="1"/>
          </p:cNvPicPr>
          <p:nvPr/>
        </p:nvPicPr>
        <p:blipFill>
          <a:blip r:embed="rId4"/>
          <a:stretch>
            <a:fillRect/>
          </a:stretch>
        </p:blipFill>
        <p:spPr>
          <a:xfrm>
            <a:off x="0" y="1666269"/>
            <a:ext cx="5191125" cy="3990975"/>
          </a:xfrm>
          <a:prstGeom prst="rect">
            <a:avLst/>
          </a:prstGeom>
        </p:spPr>
      </p:pic>
      <p:sp>
        <p:nvSpPr>
          <p:cNvPr id="12" name="Oval 11"/>
          <p:cNvSpPr/>
          <p:nvPr/>
        </p:nvSpPr>
        <p:spPr>
          <a:xfrm>
            <a:off x="2862998" y="1758372"/>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1323979" y="-150264"/>
            <a:ext cx="2395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5</a:t>
            </a:r>
            <a:endParaRPr lang="en-US" b="1" dirty="0"/>
          </a:p>
        </p:txBody>
      </p:sp>
      <p:pic>
        <p:nvPicPr>
          <p:cNvPr id="14" name="Picture 13"/>
          <p:cNvPicPr>
            <a:picLocks noChangeAspect="1"/>
          </p:cNvPicPr>
          <p:nvPr/>
        </p:nvPicPr>
        <p:blipFill>
          <a:blip r:embed="rId4"/>
          <a:stretch>
            <a:fillRect/>
          </a:stretch>
        </p:blipFill>
        <p:spPr>
          <a:xfrm>
            <a:off x="0" y="1666269"/>
            <a:ext cx="5191125" cy="3990975"/>
          </a:xfrm>
          <a:prstGeom prst="rect">
            <a:avLst/>
          </a:prstGeom>
        </p:spPr>
      </p:pic>
      <p:sp>
        <p:nvSpPr>
          <p:cNvPr id="15" name="Oval 14"/>
          <p:cNvSpPr/>
          <p:nvPr/>
        </p:nvSpPr>
        <p:spPr>
          <a:xfrm>
            <a:off x="252802" y="3817259"/>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stretch>
            <a:fillRect/>
          </a:stretch>
        </p:blipFill>
        <p:spPr>
          <a:xfrm>
            <a:off x="5181600" y="1175299"/>
            <a:ext cx="7010400" cy="5200650"/>
          </a:xfrm>
          <a:prstGeom prst="rect">
            <a:avLst/>
          </a:prstGeom>
        </p:spPr>
      </p:pic>
      <p:sp>
        <p:nvSpPr>
          <p:cNvPr id="17" name="Title 1"/>
          <p:cNvSpPr txBox="1">
            <a:spLocks/>
          </p:cNvSpPr>
          <p:nvPr/>
        </p:nvSpPr>
        <p:spPr>
          <a:xfrm>
            <a:off x="1323979" y="-150264"/>
            <a:ext cx="2395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Figure 5</a:t>
            </a:r>
            <a:endParaRPr lang="en-US" b="1" dirty="0"/>
          </a:p>
        </p:txBody>
      </p:sp>
      <p:pic>
        <p:nvPicPr>
          <p:cNvPr id="18" name="Picture 17"/>
          <p:cNvPicPr>
            <a:picLocks noChangeAspect="1"/>
          </p:cNvPicPr>
          <p:nvPr/>
        </p:nvPicPr>
        <p:blipFill>
          <a:blip r:embed="rId4"/>
          <a:stretch>
            <a:fillRect/>
          </a:stretch>
        </p:blipFill>
        <p:spPr>
          <a:xfrm>
            <a:off x="0" y="1666269"/>
            <a:ext cx="5191125" cy="3990975"/>
          </a:xfrm>
          <a:prstGeom prst="rect">
            <a:avLst/>
          </a:prstGeom>
        </p:spPr>
      </p:pic>
      <p:sp>
        <p:nvSpPr>
          <p:cNvPr id="19" name="Oval 18"/>
          <p:cNvSpPr/>
          <p:nvPr/>
        </p:nvSpPr>
        <p:spPr>
          <a:xfrm>
            <a:off x="2766140" y="3817259"/>
            <a:ext cx="2424985" cy="18399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stretch>
            <a:fillRect/>
          </a:stretch>
        </p:blipFill>
        <p:spPr>
          <a:xfrm>
            <a:off x="5448300" y="1175299"/>
            <a:ext cx="6743700" cy="5162550"/>
          </a:xfrm>
          <a:prstGeom prst="rect">
            <a:avLst/>
          </a:prstGeom>
        </p:spPr>
      </p:pic>
    </p:spTree>
    <p:extLst>
      <p:ext uri="{BB962C8B-B14F-4D97-AF65-F5344CB8AC3E}">
        <p14:creationId xmlns:p14="http://schemas.microsoft.com/office/powerpoint/2010/main" val="58866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p:bldP spid="12" grpId="0" animBg="1"/>
      <p:bldP spid="13" grpId="0"/>
      <p:bldP spid="15" grpId="0" animBg="1"/>
      <p:bldP spid="17" grpId="0"/>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570" y="2823909"/>
            <a:ext cx="2179320" cy="1325563"/>
          </a:xfrm>
        </p:spPr>
        <p:txBody>
          <a:bodyPr/>
          <a:lstStyle/>
          <a:p>
            <a:r>
              <a:rPr lang="en-US" b="1" dirty="0"/>
              <a:t>Figure 6</a:t>
            </a:r>
          </a:p>
        </p:txBody>
      </p:sp>
      <p:pic>
        <p:nvPicPr>
          <p:cNvPr id="4" name="Picture 3"/>
          <p:cNvPicPr>
            <a:picLocks noChangeAspect="1"/>
          </p:cNvPicPr>
          <p:nvPr/>
        </p:nvPicPr>
        <p:blipFill>
          <a:blip r:embed="rId3"/>
          <a:stretch>
            <a:fillRect/>
          </a:stretch>
        </p:blipFill>
        <p:spPr>
          <a:xfrm>
            <a:off x="3399905" y="200129"/>
            <a:ext cx="5871703" cy="6573125"/>
          </a:xfrm>
          <a:prstGeom prst="rect">
            <a:avLst/>
          </a:prstGeom>
        </p:spPr>
      </p:pic>
    </p:spTree>
    <p:extLst>
      <p:ext uri="{BB962C8B-B14F-4D97-AF65-F5344CB8AC3E}">
        <p14:creationId xmlns:p14="http://schemas.microsoft.com/office/powerpoint/2010/main" val="3955437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459" y="1658388"/>
            <a:ext cx="2063262" cy="1325563"/>
          </a:xfrm>
        </p:spPr>
        <p:txBody>
          <a:bodyPr/>
          <a:lstStyle/>
          <a:p>
            <a:r>
              <a:rPr lang="en-US" b="1" dirty="0"/>
              <a:t>Figure 7</a:t>
            </a:r>
          </a:p>
        </p:txBody>
      </p:sp>
      <p:pic>
        <p:nvPicPr>
          <p:cNvPr id="5" name="Picture 4"/>
          <p:cNvPicPr>
            <a:picLocks noChangeAspect="1"/>
          </p:cNvPicPr>
          <p:nvPr/>
        </p:nvPicPr>
        <p:blipFill>
          <a:blip r:embed="rId3"/>
          <a:stretch>
            <a:fillRect/>
          </a:stretch>
        </p:blipFill>
        <p:spPr>
          <a:xfrm>
            <a:off x="4003581" y="552450"/>
            <a:ext cx="5762625" cy="5753100"/>
          </a:xfrm>
          <a:prstGeom prst="rect">
            <a:avLst/>
          </a:prstGeom>
        </p:spPr>
      </p:pic>
      <p:sp>
        <p:nvSpPr>
          <p:cNvPr id="3" name="TextBox 2"/>
          <p:cNvSpPr txBox="1"/>
          <p:nvPr/>
        </p:nvSpPr>
        <p:spPr>
          <a:xfrm>
            <a:off x="8482163" y="5697415"/>
            <a:ext cx="870439" cy="369332"/>
          </a:xfrm>
          <a:prstGeom prst="rect">
            <a:avLst/>
          </a:prstGeom>
          <a:noFill/>
        </p:spPr>
        <p:txBody>
          <a:bodyPr wrap="square" rtlCol="0">
            <a:spAutoFit/>
          </a:bodyPr>
          <a:lstStyle/>
          <a:p>
            <a:r>
              <a:rPr lang="en-US" dirty="0">
                <a:solidFill>
                  <a:schemeClr val="bg1"/>
                </a:solidFill>
              </a:rPr>
              <a:t>50 </a:t>
            </a:r>
            <a:r>
              <a:rPr lang="el-GR" dirty="0">
                <a:solidFill>
                  <a:schemeClr val="bg1"/>
                </a:solidFill>
              </a:rPr>
              <a:t>μ</a:t>
            </a:r>
            <a:r>
              <a:rPr lang="en-US" dirty="0">
                <a:solidFill>
                  <a:schemeClr val="bg1"/>
                </a:solidFill>
              </a:rPr>
              <a:t>m</a:t>
            </a:r>
          </a:p>
        </p:txBody>
      </p:sp>
      <p:sp>
        <p:nvSpPr>
          <p:cNvPr id="6" name="TextBox 5"/>
          <p:cNvSpPr txBox="1"/>
          <p:nvPr/>
        </p:nvSpPr>
        <p:spPr>
          <a:xfrm>
            <a:off x="1987211" y="3170750"/>
            <a:ext cx="1969477" cy="2308324"/>
          </a:xfrm>
          <a:prstGeom prst="rect">
            <a:avLst/>
          </a:prstGeom>
          <a:noFill/>
        </p:spPr>
        <p:txBody>
          <a:bodyPr wrap="square" rtlCol="0">
            <a:spAutoFit/>
          </a:bodyPr>
          <a:lstStyle/>
          <a:p>
            <a:r>
              <a:rPr lang="en-US" b="1" dirty="0"/>
              <a:t>Green channel</a:t>
            </a:r>
            <a:r>
              <a:rPr lang="en-US" dirty="0"/>
              <a:t>: FITC labeled peptide 5A</a:t>
            </a:r>
          </a:p>
          <a:p>
            <a:r>
              <a:rPr lang="en-US" b="1" dirty="0"/>
              <a:t>Red channel</a:t>
            </a:r>
            <a:r>
              <a:rPr lang="en-US" dirty="0"/>
              <a:t>: Astrocyte marker GFAP</a:t>
            </a:r>
          </a:p>
          <a:p>
            <a:r>
              <a:rPr lang="en-US" b="1" dirty="0"/>
              <a:t>Blue channel</a:t>
            </a:r>
            <a:r>
              <a:rPr lang="en-US" dirty="0"/>
              <a:t>: Nucleus (Hoechst) </a:t>
            </a:r>
          </a:p>
        </p:txBody>
      </p:sp>
    </p:spTree>
    <p:extLst>
      <p:ext uri="{BB962C8B-B14F-4D97-AF65-F5344CB8AC3E}">
        <p14:creationId xmlns:p14="http://schemas.microsoft.com/office/powerpoint/2010/main" val="3873263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a:t>
            </a:r>
          </a:p>
        </p:txBody>
      </p:sp>
      <p:sp>
        <p:nvSpPr>
          <p:cNvPr id="3" name="Content Placeholder 2"/>
          <p:cNvSpPr>
            <a:spLocks noGrp="1"/>
          </p:cNvSpPr>
          <p:nvPr>
            <p:ph idx="1"/>
          </p:nvPr>
        </p:nvSpPr>
        <p:spPr>
          <a:xfrm>
            <a:off x="838200" y="1825625"/>
            <a:ext cx="10515600" cy="4305012"/>
          </a:xfrm>
        </p:spPr>
        <p:txBody>
          <a:bodyPr>
            <a:normAutofit/>
          </a:bodyPr>
          <a:lstStyle/>
          <a:p>
            <a:r>
              <a:rPr lang="en-US" dirty="0"/>
              <a:t>NPs functionalized with targeting peptides for specific brain delivery can be used in drug treatment </a:t>
            </a:r>
          </a:p>
          <a:p>
            <a:r>
              <a:rPr lang="en-US" dirty="0"/>
              <a:t>Must think about both the </a:t>
            </a:r>
            <a:r>
              <a:rPr lang="en-US" b="1" dirty="0"/>
              <a:t>ability to carry peptide/cargo</a:t>
            </a:r>
            <a:r>
              <a:rPr lang="en-US" dirty="0"/>
              <a:t> and </a:t>
            </a:r>
            <a:r>
              <a:rPr lang="en-US" b="1" dirty="0"/>
              <a:t>biodegradable nature </a:t>
            </a:r>
            <a:r>
              <a:rPr lang="en-US" dirty="0"/>
              <a:t>when constructing NPs</a:t>
            </a:r>
          </a:p>
          <a:p>
            <a:r>
              <a:rPr lang="en-US" dirty="0"/>
              <a:t>Also consider </a:t>
            </a:r>
            <a:r>
              <a:rPr lang="en-US" b="1" dirty="0"/>
              <a:t>NP safety </a:t>
            </a:r>
            <a:r>
              <a:rPr lang="en-US" dirty="0"/>
              <a:t>by pre-screening </a:t>
            </a:r>
            <a:r>
              <a:rPr lang="en-US" i="1" dirty="0"/>
              <a:t>in vitro</a:t>
            </a:r>
            <a:r>
              <a:rPr lang="en-US" dirty="0"/>
              <a:t> cytotoxicity and hemocompatibility to avoid severe adverse effects </a:t>
            </a:r>
            <a:r>
              <a:rPr lang="en-US" i="1" dirty="0"/>
              <a:t>in vivo</a:t>
            </a:r>
          </a:p>
          <a:p>
            <a:r>
              <a:rPr lang="en-US" b="1" dirty="0"/>
              <a:t>Uptake method </a:t>
            </a:r>
            <a:r>
              <a:rPr lang="en-US" dirty="0"/>
              <a:t>by endothelial cells must also be considered</a:t>
            </a:r>
          </a:p>
          <a:p>
            <a:pPr lvl="1"/>
            <a:r>
              <a:rPr lang="en-US" dirty="0"/>
              <a:t>Both targeted and non-targeted NPs were taken in by cells, suggesting intake might not be via internalization through a receptor-mediated pathway (except in nanogels) but perhaps through a clathrin- and caveolin-1 independent path</a:t>
            </a:r>
          </a:p>
        </p:txBody>
      </p:sp>
    </p:spTree>
    <p:extLst>
      <p:ext uri="{BB962C8B-B14F-4D97-AF65-F5344CB8AC3E}">
        <p14:creationId xmlns:p14="http://schemas.microsoft.com/office/powerpoint/2010/main" val="201140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287288" y="72048"/>
            <a:ext cx="3617422" cy="760418"/>
          </a:xfrm>
        </p:spPr>
        <p:txBody>
          <a:bodyPr/>
          <a:lstStyle/>
          <a:p>
            <a:r>
              <a:rPr lang="en-US" b="1" dirty="0"/>
              <a:t>Background #1</a:t>
            </a:r>
          </a:p>
        </p:txBody>
      </p:sp>
      <p:pic>
        <p:nvPicPr>
          <p:cNvPr id="6" name="Picture 5"/>
          <p:cNvPicPr>
            <a:picLocks noChangeAspect="1"/>
          </p:cNvPicPr>
          <p:nvPr/>
        </p:nvPicPr>
        <p:blipFill>
          <a:blip r:embed="rId3"/>
          <a:stretch>
            <a:fillRect/>
          </a:stretch>
        </p:blipFill>
        <p:spPr>
          <a:xfrm>
            <a:off x="2637991" y="796684"/>
            <a:ext cx="6916016" cy="6061316"/>
          </a:xfrm>
          <a:prstGeom prst="rect">
            <a:avLst/>
          </a:prstGeom>
        </p:spPr>
      </p:pic>
    </p:spTree>
    <p:extLst>
      <p:ext uri="{BB962C8B-B14F-4D97-AF65-F5344CB8AC3E}">
        <p14:creationId xmlns:p14="http://schemas.microsoft.com/office/powerpoint/2010/main" val="733631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999"/>
            <a:ext cx="10515600" cy="1325563"/>
          </a:xfrm>
        </p:spPr>
        <p:txBody>
          <a:bodyPr/>
          <a:lstStyle/>
          <a:p>
            <a:r>
              <a:rPr lang="en-US" b="1" dirty="0"/>
              <a:t>Conclusion</a:t>
            </a:r>
          </a:p>
        </p:txBody>
      </p:sp>
      <p:sp>
        <p:nvSpPr>
          <p:cNvPr id="3" name="Content Placeholder 2"/>
          <p:cNvSpPr>
            <a:spLocks noGrp="1"/>
          </p:cNvSpPr>
          <p:nvPr>
            <p:ph idx="1"/>
          </p:nvPr>
        </p:nvSpPr>
        <p:spPr>
          <a:xfrm>
            <a:off x="838200" y="1080654"/>
            <a:ext cx="10515600" cy="5673435"/>
          </a:xfrm>
        </p:spPr>
        <p:txBody>
          <a:bodyPr>
            <a:normAutofit fontScale="92500" lnSpcReduction="10000"/>
          </a:bodyPr>
          <a:lstStyle/>
          <a:p>
            <a:r>
              <a:rPr lang="en-US" dirty="0"/>
              <a:t>Here, no preferential uptake of NPs in brain tissue could be detected</a:t>
            </a:r>
          </a:p>
          <a:p>
            <a:r>
              <a:rPr lang="en-US" dirty="0"/>
              <a:t>Low amount of NPs detected in brain may be due to combinations of NPs and targeting peptides not showing enough specificity for </a:t>
            </a:r>
            <a:r>
              <a:rPr lang="en-US" i="1" dirty="0"/>
              <a:t>brain</a:t>
            </a:r>
            <a:r>
              <a:rPr lang="en-US" dirty="0"/>
              <a:t> endothelial cells, or due to the low solubility of the NP-peptide complex causing quicker enzymatic degradation of targeting peptide and/or reporter label</a:t>
            </a:r>
          </a:p>
          <a:p>
            <a:r>
              <a:rPr lang="en-US" dirty="0"/>
              <a:t>Liposomal NPs reach the brain better when unperfused</a:t>
            </a:r>
          </a:p>
          <a:p>
            <a:r>
              <a:rPr lang="en-US" dirty="0"/>
              <a:t>The liver plays a role in liposomal NP clearance, but not in acrylamide, BH40-Polyester, PAA, and poly(</a:t>
            </a:r>
            <a:r>
              <a:rPr lang="en-US" dirty="0" err="1"/>
              <a:t>glycidol</a:t>
            </a:r>
            <a:r>
              <a:rPr lang="en-US" dirty="0"/>
              <a:t>) NP clearance</a:t>
            </a:r>
          </a:p>
          <a:p>
            <a:r>
              <a:rPr lang="en-US" dirty="0"/>
              <a:t>Anchoring of targeting peptides to liposomes increases NP blood clearance</a:t>
            </a:r>
          </a:p>
          <a:p>
            <a:r>
              <a:rPr lang="en-US" dirty="0"/>
              <a:t>This all suggests liposomal NP delivery has different physicochemical properties than other NP techniques that define their cellular uptake and biodistribution</a:t>
            </a:r>
          </a:p>
          <a:p>
            <a:r>
              <a:rPr lang="en-US" dirty="0"/>
              <a:t>Successful uptake cannot be attributed only to the presence of the targeting ligand but also the nature of the NPs due to localization and accessibility of targeting peptides within them</a:t>
            </a:r>
          </a:p>
        </p:txBody>
      </p:sp>
    </p:spTree>
    <p:extLst>
      <p:ext uri="{BB962C8B-B14F-4D97-AF65-F5344CB8AC3E}">
        <p14:creationId xmlns:p14="http://schemas.microsoft.com/office/powerpoint/2010/main" val="359165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424" y="439924"/>
            <a:ext cx="3527612" cy="1325563"/>
          </a:xfrm>
        </p:spPr>
        <p:txBody>
          <a:bodyPr/>
          <a:lstStyle/>
          <a:p>
            <a:r>
              <a:rPr lang="en-US" b="1" dirty="0"/>
              <a:t>Final Thoughts</a:t>
            </a:r>
          </a:p>
        </p:txBody>
      </p:sp>
      <p:sp>
        <p:nvSpPr>
          <p:cNvPr id="3" name="Content Placeholder 2"/>
          <p:cNvSpPr>
            <a:spLocks noGrp="1"/>
          </p:cNvSpPr>
          <p:nvPr>
            <p:ph idx="1"/>
          </p:nvPr>
        </p:nvSpPr>
        <p:spPr>
          <a:xfrm>
            <a:off x="548057" y="2381436"/>
            <a:ext cx="10987454" cy="4351338"/>
          </a:xfrm>
        </p:spPr>
        <p:txBody>
          <a:bodyPr>
            <a:normAutofit fontScale="92500" lnSpcReduction="10000"/>
          </a:bodyPr>
          <a:lstStyle/>
          <a:p>
            <a:r>
              <a:rPr lang="en-US" dirty="0"/>
              <a:t>NPs can be more efficient for detection of a number of biological peptides and proteins both </a:t>
            </a:r>
            <a:r>
              <a:rPr lang="en-US" i="1" dirty="0"/>
              <a:t>in vitro</a:t>
            </a:r>
            <a:r>
              <a:rPr lang="en-US" dirty="0"/>
              <a:t> and </a:t>
            </a:r>
            <a:r>
              <a:rPr lang="en-US" i="1" dirty="0"/>
              <a:t>in vivo</a:t>
            </a:r>
          </a:p>
          <a:p>
            <a:r>
              <a:rPr lang="en-US" dirty="0"/>
              <a:t>NPs can also be useful for targeted drug delivery to various biological tissues and organs</a:t>
            </a:r>
          </a:p>
          <a:p>
            <a:r>
              <a:rPr lang="en-US" dirty="0"/>
              <a:t>Careful considerations must be taken when constructing NPs to ensure efficient targeted delivery and clearance while avoiding potentially severe adverse side effects as different NP types have different physiochemical properties</a:t>
            </a:r>
          </a:p>
          <a:p>
            <a:r>
              <a:rPr lang="en-US" dirty="0"/>
              <a:t>As targeted specificity improves and the BBB become less of a barrier for NP delivery, therapeutic potential will increase and may be applicable to neurodegenerative and cognitive brain disorders such as </a:t>
            </a:r>
            <a:r>
              <a:rPr lang="en-US" b="1" dirty="0"/>
              <a:t>PTSD</a:t>
            </a:r>
            <a:r>
              <a:rPr lang="en-US" i="1" dirty="0"/>
              <a:t>,</a:t>
            </a:r>
            <a:r>
              <a:rPr lang="en-US" b="1" i="1" dirty="0"/>
              <a:t> </a:t>
            </a:r>
            <a:r>
              <a:rPr lang="en-US" b="1" dirty="0"/>
              <a:t>(m)TBI</a:t>
            </a:r>
            <a:r>
              <a:rPr lang="en-US" dirty="0"/>
              <a:t>, and </a:t>
            </a:r>
            <a:r>
              <a:rPr lang="en-US" b="1" dirty="0"/>
              <a:t>AD</a:t>
            </a:r>
            <a:r>
              <a:rPr lang="en-US" dirty="0"/>
              <a:t> </a:t>
            </a:r>
          </a:p>
        </p:txBody>
      </p:sp>
      <p:pic>
        <p:nvPicPr>
          <p:cNvPr id="3074" name="Picture 2" descr="Image result for final though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5248" y="0"/>
            <a:ext cx="3310665" cy="220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7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50237" y="458325"/>
            <a:ext cx="9058275" cy="5991225"/>
          </a:xfrm>
          <a:prstGeom prst="rect">
            <a:avLst/>
          </a:prstGeom>
        </p:spPr>
      </p:pic>
      <p:sp>
        <p:nvSpPr>
          <p:cNvPr id="2" name="Title 1"/>
          <p:cNvSpPr>
            <a:spLocks noGrp="1"/>
          </p:cNvSpPr>
          <p:nvPr>
            <p:ph type="title"/>
          </p:nvPr>
        </p:nvSpPr>
        <p:spPr>
          <a:xfrm>
            <a:off x="1550237" y="458325"/>
            <a:ext cx="2067011" cy="1325563"/>
          </a:xfrm>
        </p:spPr>
        <p:txBody>
          <a:bodyPr/>
          <a:lstStyle/>
          <a:p>
            <a:r>
              <a:rPr lang="en-US" b="1" dirty="0"/>
              <a:t>Figure 1</a:t>
            </a:r>
          </a:p>
        </p:txBody>
      </p:sp>
    </p:spTree>
    <p:extLst>
      <p:ext uri="{BB962C8B-B14F-4D97-AF65-F5344CB8AC3E}">
        <p14:creationId xmlns:p14="http://schemas.microsoft.com/office/powerpoint/2010/main" val="871952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075"/>
            <a:ext cx="10515600" cy="1325563"/>
          </a:xfrm>
        </p:spPr>
        <p:txBody>
          <a:bodyPr/>
          <a:lstStyle/>
          <a:p>
            <a:r>
              <a:rPr lang="en-US" dirty="0"/>
              <a:t>Tests</a:t>
            </a:r>
          </a:p>
        </p:txBody>
      </p:sp>
      <p:sp>
        <p:nvSpPr>
          <p:cNvPr id="3" name="Content Placeholder 2"/>
          <p:cNvSpPr>
            <a:spLocks noGrp="1"/>
          </p:cNvSpPr>
          <p:nvPr>
            <p:ph idx="1"/>
          </p:nvPr>
        </p:nvSpPr>
        <p:spPr>
          <a:xfrm>
            <a:off x="838200" y="1354016"/>
            <a:ext cx="10515600" cy="5503984"/>
          </a:xfrm>
        </p:spPr>
        <p:txBody>
          <a:bodyPr>
            <a:normAutofit fontScale="77500" lnSpcReduction="20000"/>
          </a:bodyPr>
          <a:lstStyle/>
          <a:p>
            <a:r>
              <a:rPr lang="en-US" dirty="0"/>
              <a:t>Assessments: </a:t>
            </a:r>
          </a:p>
          <a:p>
            <a:pPr lvl="1"/>
            <a:r>
              <a:rPr lang="en-US" dirty="0"/>
              <a:t>magnetic resonance imaging (MRI) for structural analysis</a:t>
            </a:r>
          </a:p>
          <a:p>
            <a:pPr lvl="1"/>
            <a:r>
              <a:rPr lang="en-US" dirty="0"/>
              <a:t>amyloid positron emission tomography (PET) scan for functional analysis</a:t>
            </a:r>
          </a:p>
          <a:p>
            <a:pPr lvl="2"/>
            <a:r>
              <a:rPr lang="en-US" dirty="0"/>
              <a:t>using [</a:t>
            </a:r>
            <a:r>
              <a:rPr lang="en-US" baseline="30000" dirty="0"/>
              <a:t>18</a:t>
            </a:r>
            <a:r>
              <a:rPr lang="en-US" dirty="0"/>
              <a:t>F]-AV45 (Forbetapir) amyloid tracer to compare referenced standard uptake value (SUVR) anatomical maps; amyloid positive if SUVR &gt; 1.1</a:t>
            </a:r>
          </a:p>
          <a:p>
            <a:pPr lvl="1"/>
            <a:r>
              <a:rPr lang="en-US" dirty="0"/>
              <a:t>cognitive and neurological testing (higher scores generally mean worse performance)</a:t>
            </a:r>
          </a:p>
          <a:p>
            <a:pPr lvl="2"/>
            <a:r>
              <a:rPr lang="en-US" dirty="0"/>
              <a:t>Diagnostic and Statistical Manual of Mental Disorders, Fifth Edition (DSM-V)</a:t>
            </a:r>
          </a:p>
          <a:p>
            <a:pPr lvl="2"/>
            <a:r>
              <a:rPr lang="en-US" dirty="0"/>
              <a:t>Clinician Administered PTSD Scale (CAPS)</a:t>
            </a:r>
          </a:p>
          <a:p>
            <a:pPr lvl="2"/>
            <a:r>
              <a:rPr lang="en-US" dirty="0"/>
              <a:t>Montreal Cognitive Assessment (</a:t>
            </a:r>
            <a:r>
              <a:rPr lang="en-US" dirty="0" err="1"/>
              <a:t>MoCA</a:t>
            </a:r>
            <a:r>
              <a:rPr lang="en-US" dirty="0"/>
              <a:t>)</a:t>
            </a:r>
          </a:p>
          <a:p>
            <a:pPr lvl="2"/>
            <a:r>
              <a:rPr lang="en-US" dirty="0"/>
              <a:t>Everyday Cognition (</a:t>
            </a:r>
            <a:r>
              <a:rPr lang="en-US" dirty="0" err="1"/>
              <a:t>ECog</a:t>
            </a:r>
            <a:r>
              <a:rPr lang="en-US" dirty="0"/>
              <a:t>)</a:t>
            </a:r>
          </a:p>
          <a:p>
            <a:pPr lvl="2"/>
            <a:r>
              <a:rPr lang="en-US" dirty="0"/>
              <a:t>Mini-Mental State Exam (MMSE)</a:t>
            </a:r>
          </a:p>
          <a:p>
            <a:pPr lvl="2"/>
            <a:r>
              <a:rPr lang="en-US" dirty="0"/>
              <a:t>Alzheimer’s Disease Assessment Scale-Cognitive (ADAS-Cog)</a:t>
            </a:r>
          </a:p>
          <a:p>
            <a:pPr lvl="2"/>
            <a:r>
              <a:rPr lang="en-US" dirty="0"/>
              <a:t>American National Adult Reading Test (</a:t>
            </a:r>
            <a:r>
              <a:rPr lang="en-US" dirty="0" err="1"/>
              <a:t>AMEreading</a:t>
            </a:r>
            <a:r>
              <a:rPr lang="en-US" dirty="0"/>
              <a:t>)</a:t>
            </a:r>
          </a:p>
          <a:p>
            <a:pPr lvl="2"/>
            <a:r>
              <a:rPr lang="en-US" dirty="0"/>
              <a:t>Clinical Dementia Rating (CDR)</a:t>
            </a:r>
          </a:p>
          <a:p>
            <a:pPr lvl="2"/>
            <a:r>
              <a:rPr lang="en-US" dirty="0"/>
              <a:t>Functional Assessment </a:t>
            </a:r>
            <a:r>
              <a:rPr lang="en-US" dirty="0" err="1"/>
              <a:t>Questionaire</a:t>
            </a:r>
            <a:r>
              <a:rPr lang="en-US" dirty="0"/>
              <a:t> (FAQ)</a:t>
            </a:r>
          </a:p>
          <a:p>
            <a:pPr lvl="2"/>
            <a:r>
              <a:rPr lang="en-US" dirty="0"/>
              <a:t>Combat Exposure Scale (CES)</a:t>
            </a:r>
          </a:p>
          <a:p>
            <a:pPr lvl="2"/>
            <a:r>
              <a:rPr lang="en-US" dirty="0"/>
              <a:t>Geriatric Depression Scale (</a:t>
            </a:r>
            <a:r>
              <a:rPr lang="en-US" dirty="0" err="1"/>
              <a:t>GDtotal</a:t>
            </a:r>
            <a:r>
              <a:rPr lang="en-US" dirty="0"/>
              <a:t>)</a:t>
            </a:r>
          </a:p>
          <a:p>
            <a:pPr lvl="1"/>
            <a:r>
              <a:rPr lang="en-US" dirty="0"/>
              <a:t>biological sampling:</a:t>
            </a:r>
          </a:p>
          <a:p>
            <a:pPr lvl="2"/>
            <a:r>
              <a:rPr lang="en-US" dirty="0"/>
              <a:t>cerebral spinal fluid (CSF) </a:t>
            </a:r>
          </a:p>
          <a:p>
            <a:pPr lvl="3"/>
            <a:r>
              <a:rPr lang="en-US" dirty="0"/>
              <a:t>to determine the levels of tau, phosphorylated-tau at threonine 181 (p-tau</a:t>
            </a:r>
            <a:r>
              <a:rPr lang="en-US" baseline="-25000" dirty="0"/>
              <a:t>181</a:t>
            </a:r>
            <a:r>
              <a:rPr lang="en-US" dirty="0"/>
              <a:t>), and A</a:t>
            </a:r>
            <a:r>
              <a:rPr lang="el-GR" dirty="0"/>
              <a:t>β</a:t>
            </a:r>
            <a:r>
              <a:rPr lang="en-US" dirty="0"/>
              <a:t>42</a:t>
            </a:r>
          </a:p>
          <a:p>
            <a:pPr lvl="2"/>
            <a:r>
              <a:rPr lang="en-US" dirty="0"/>
              <a:t>blood</a:t>
            </a:r>
          </a:p>
          <a:p>
            <a:pPr lvl="3"/>
            <a:r>
              <a:rPr lang="en-US" dirty="0"/>
              <a:t>for genetic analysis</a:t>
            </a:r>
          </a:p>
        </p:txBody>
      </p:sp>
    </p:spTree>
    <p:extLst>
      <p:ext uri="{BB962C8B-B14F-4D97-AF65-F5344CB8AC3E}">
        <p14:creationId xmlns:p14="http://schemas.microsoft.com/office/powerpoint/2010/main" val="245057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8" end="1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9" end="1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1381"/>
            <a:ext cx="10515600" cy="1325563"/>
          </a:xfrm>
        </p:spPr>
        <p:txBody>
          <a:bodyPr/>
          <a:lstStyle/>
          <a:p>
            <a:r>
              <a:rPr lang="en-US" b="1" dirty="0"/>
              <a:t>Magnetic Resonance Imaging (MRI)</a:t>
            </a:r>
          </a:p>
        </p:txBody>
      </p:sp>
      <p:sp>
        <p:nvSpPr>
          <p:cNvPr id="3" name="Content Placeholder 2"/>
          <p:cNvSpPr>
            <a:spLocks noGrp="1"/>
          </p:cNvSpPr>
          <p:nvPr>
            <p:ph idx="1"/>
          </p:nvPr>
        </p:nvSpPr>
        <p:spPr>
          <a:xfrm>
            <a:off x="264612" y="1879870"/>
            <a:ext cx="11927388" cy="1561809"/>
          </a:xfrm>
        </p:spPr>
        <p:txBody>
          <a:bodyPr>
            <a:normAutofit/>
          </a:bodyPr>
          <a:lstStyle/>
          <a:p>
            <a:r>
              <a:rPr lang="en-US" sz="2400" dirty="0"/>
              <a:t>Medical imaging technique that uses a magnetic field and computer-generated radio waves to create detailed images of the organs and tissues in your body</a:t>
            </a:r>
          </a:p>
          <a:p>
            <a:r>
              <a:rPr lang="en-US" sz="2400" dirty="0"/>
              <a:t>Uses large, tube-shaped magnets that create a magnetic field that temporarily realign water molecules in the body</a:t>
            </a:r>
          </a:p>
          <a:p>
            <a:endParaRPr lang="en-US" dirty="0"/>
          </a:p>
        </p:txBody>
      </p:sp>
      <p:pic>
        <p:nvPicPr>
          <p:cNvPr id="8" name="Picture 5" descr="Image result for m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12" y="3441680"/>
            <a:ext cx="4723024" cy="34163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87636" y="3254643"/>
            <a:ext cx="7204364"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Radio waves cause aligned atoms to produce faint signals which are used to create cross sectional brain images that can be 3D stacked like loafs of bread</a:t>
            </a:r>
          </a:p>
          <a:p>
            <a:pPr marL="342900" indent="-342900">
              <a:buFont typeface="Arial" panose="020B0604020202020204" pitchFamily="34" charset="0"/>
              <a:buChar char="•"/>
            </a:pPr>
            <a:r>
              <a:rPr lang="en-US" sz="2400" dirty="0"/>
              <a:t>Non-invasive and with high resolution for structural viewing of the brain</a:t>
            </a:r>
          </a:p>
          <a:p>
            <a:pPr marL="342900" indent="-342900">
              <a:buFont typeface="Arial" panose="020B0604020202020204" pitchFamily="34" charset="0"/>
              <a:buChar char="•"/>
            </a:pPr>
            <a:r>
              <a:rPr lang="en-US" sz="2400" dirty="0"/>
              <a:t>To add a temporal component, functional MRI (fMRI) can be used to see blood flow to areas of the brain and determine which parts of the brain are handling critical functions</a:t>
            </a:r>
          </a:p>
        </p:txBody>
      </p:sp>
    </p:spTree>
    <p:extLst>
      <p:ext uri="{BB962C8B-B14F-4D97-AF65-F5344CB8AC3E}">
        <p14:creationId xmlns:p14="http://schemas.microsoft.com/office/powerpoint/2010/main" val="1840681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dirty="0"/>
              <a:t>DSM-V and CAPS</a:t>
            </a:r>
          </a:p>
        </p:txBody>
      </p:sp>
      <p:sp>
        <p:nvSpPr>
          <p:cNvPr id="3" name="Content Placeholder 2"/>
          <p:cNvSpPr>
            <a:spLocks noGrp="1"/>
          </p:cNvSpPr>
          <p:nvPr>
            <p:ph idx="1"/>
          </p:nvPr>
        </p:nvSpPr>
        <p:spPr>
          <a:xfrm>
            <a:off x="838200" y="1116075"/>
            <a:ext cx="10515600" cy="1793382"/>
          </a:xfrm>
        </p:spPr>
        <p:txBody>
          <a:bodyPr>
            <a:normAutofit lnSpcReduction="10000"/>
          </a:bodyPr>
          <a:lstStyle/>
          <a:p>
            <a:r>
              <a:rPr lang="en-US" dirty="0"/>
              <a:t>The </a:t>
            </a:r>
            <a:r>
              <a:rPr lang="en-US" i="1" dirty="0"/>
              <a:t>Diagnostic and Statistical Manual of Mental Disorders, Fifth Edition</a:t>
            </a:r>
            <a:r>
              <a:rPr lang="en-US" dirty="0"/>
              <a:t> (</a:t>
            </a:r>
            <a:r>
              <a:rPr lang="en-US" i="1" dirty="0"/>
              <a:t>DSM-V</a:t>
            </a:r>
            <a:r>
              <a:rPr lang="en-US" dirty="0"/>
              <a:t>)</a:t>
            </a:r>
          </a:p>
          <a:p>
            <a:pPr lvl="1"/>
            <a:r>
              <a:rPr lang="en-US" dirty="0"/>
              <a:t>Handbook used by health care professionals in the United States and much of the world as the authoritative guide to the diagnosis of mental disorders containing descriptions, symptoms, and other criteria for diagnosis</a:t>
            </a:r>
          </a:p>
        </p:txBody>
      </p:sp>
      <p:pic>
        <p:nvPicPr>
          <p:cNvPr id="2050" name="Picture 2" descr="Image result for CAPS PT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5512954" y="3605271"/>
            <a:ext cx="5811982" cy="32527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7755" y="4074477"/>
            <a:ext cx="2012373" cy="27502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2743201"/>
            <a:ext cx="10515600" cy="1261884"/>
          </a:xfrm>
          <a:prstGeom prst="rect">
            <a:avLst/>
          </a:prstGeom>
          <a:noFill/>
        </p:spPr>
        <p:txBody>
          <a:bodyPr wrap="square" rtlCol="0">
            <a:spAutoFit/>
          </a:bodyPr>
          <a:lstStyle/>
          <a:p>
            <a:pPr marL="285750" indent="-285750">
              <a:buFont typeface="Arial" panose="020B0604020202020204" pitchFamily="34" charset="0"/>
              <a:buChar char="•"/>
            </a:pPr>
            <a:r>
              <a:rPr lang="en-US" sz="2800" i="1" dirty="0"/>
              <a:t>Clinician-Administered PTSD Scale for DSM-V </a:t>
            </a:r>
            <a:r>
              <a:rPr lang="en-US" sz="2800" dirty="0"/>
              <a:t>(CAPS-V)</a:t>
            </a:r>
          </a:p>
          <a:p>
            <a:pPr lvl="1"/>
            <a:r>
              <a:rPr lang="en-US" sz="2400" dirty="0"/>
              <a:t>30-item clinician structured interview in addition to DSM-V that is the gold standard in PTSD assessment</a:t>
            </a:r>
          </a:p>
        </p:txBody>
      </p:sp>
    </p:spTree>
    <p:extLst>
      <p:ext uri="{BB962C8B-B14F-4D97-AF65-F5344CB8AC3E}">
        <p14:creationId xmlns:p14="http://schemas.microsoft.com/office/powerpoint/2010/main" val="316943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2572</TotalTime>
  <Words>4763</Words>
  <Application>Microsoft Office PowerPoint</Application>
  <PresentationFormat>Widescreen</PresentationFormat>
  <Paragraphs>410</Paragraphs>
  <Slides>51</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Office Theme</vt:lpstr>
      <vt:lpstr>Nanoparticles in PTSD and (m)TBI treatment</vt:lpstr>
      <vt:lpstr>Disorders</vt:lpstr>
      <vt:lpstr>Disorders</vt:lpstr>
      <vt:lpstr>Disorders</vt:lpstr>
      <vt:lpstr>Background #1</vt:lpstr>
      <vt:lpstr>Figure 1</vt:lpstr>
      <vt:lpstr>Tests</vt:lpstr>
      <vt:lpstr>Magnetic Resonance Imaging (MRI)</vt:lpstr>
      <vt:lpstr>DSM-V and CAPS</vt:lpstr>
      <vt:lpstr>Table 1</vt:lpstr>
      <vt:lpstr>Figure 2</vt:lpstr>
      <vt:lpstr>Figure 3</vt:lpstr>
      <vt:lpstr>Figure 4</vt:lpstr>
      <vt:lpstr>Figure 5</vt:lpstr>
      <vt:lpstr>Table 2</vt:lpstr>
      <vt:lpstr>Figure 6</vt:lpstr>
      <vt:lpstr>Figure 7</vt:lpstr>
      <vt:lpstr>Conclusion</vt:lpstr>
      <vt:lpstr>Background #2</vt:lpstr>
      <vt:lpstr>Background</vt:lpstr>
      <vt:lpstr>ELISA (enzyme-linked immunosorbent assay)</vt:lpstr>
      <vt:lpstr>PowerPoint Presentation</vt:lpstr>
      <vt:lpstr>iPCR (immuno-polymerase chain reaction)</vt:lpstr>
      <vt:lpstr>Figure 1</vt:lpstr>
      <vt:lpstr>Figure 1</vt:lpstr>
      <vt:lpstr>PowerPoint Presentation</vt:lpstr>
      <vt:lpstr>Conclusion</vt:lpstr>
      <vt:lpstr>Background Conclusion</vt:lpstr>
      <vt:lpstr>Topic Paper</vt:lpstr>
      <vt:lpstr>Nanoparticles (NPs)</vt:lpstr>
      <vt:lpstr>PowerPoint Presentation</vt:lpstr>
      <vt:lpstr>Liposomes</vt:lpstr>
      <vt:lpstr>Dendritic Polymers</vt:lpstr>
      <vt:lpstr>Nanospheres</vt:lpstr>
      <vt:lpstr>Nanogels</vt:lpstr>
      <vt:lpstr>Tables 1 and 2 peptide and nanoparticle nomenclature, respectively </vt:lpstr>
      <vt:lpstr>Table 3</vt:lpstr>
      <vt:lpstr>Figure 1</vt:lpstr>
      <vt:lpstr>Figure 1</vt:lpstr>
      <vt:lpstr>Figure 1</vt:lpstr>
      <vt:lpstr>Figure 1</vt:lpstr>
      <vt:lpstr>Figure 1</vt:lpstr>
      <vt:lpstr>Figure 2</vt:lpstr>
      <vt:lpstr>Figure 3</vt:lpstr>
      <vt:lpstr>Figure 4</vt:lpstr>
      <vt:lpstr>Figure 5</vt:lpstr>
      <vt:lpstr>Figure 6</vt:lpstr>
      <vt:lpstr>Figure 7</vt:lpstr>
      <vt:lpstr>Conclusion</vt:lpstr>
      <vt:lpstr>Conclusion</vt:lpstr>
      <vt:lpstr>Final Thoughts</vt:lpstr>
    </vt:vector>
  </TitlesOfParts>
  <Company>University of South Dakota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Nanoparticles in PTSD and mTBI treatment</dc:title>
  <dc:creator>Graack, Eric Thomas</dc:creator>
  <cp:lastModifiedBy>Summers, Cliff</cp:lastModifiedBy>
  <cp:revision>194</cp:revision>
  <dcterms:created xsi:type="dcterms:W3CDTF">2019-09-17T18:47:45Z</dcterms:created>
  <dcterms:modified xsi:type="dcterms:W3CDTF">2019-10-03T22:24:04Z</dcterms:modified>
</cp:coreProperties>
</file>